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1299" r:id="rId2"/>
    <p:sldId id="1260" r:id="rId3"/>
    <p:sldId id="1273" r:id="rId4"/>
    <p:sldId id="266" r:id="rId5"/>
    <p:sldId id="303" r:id="rId6"/>
    <p:sldId id="326" r:id="rId7"/>
    <p:sldId id="302" r:id="rId8"/>
    <p:sldId id="1274" r:id="rId9"/>
    <p:sldId id="273" r:id="rId10"/>
    <p:sldId id="1268" r:id="rId11"/>
    <p:sldId id="1269" r:id="rId12"/>
    <p:sldId id="1300" r:id="rId13"/>
  </p:sldIdLst>
  <p:sldSz cx="9144000" cy="6858000" type="screen4x3"/>
  <p:notesSz cx="7315200" cy="96012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SON, JORDAN L Capt USAF AFPC AFPC/DPFFP" initials="SJLCUAA" lastIdx="13" clrIdx="0">
    <p:extLst>
      <p:ext uri="{19B8F6BF-5375-455C-9EA6-DF929625EA0E}">
        <p15:presenceInfo xmlns:p15="http://schemas.microsoft.com/office/powerpoint/2012/main" userId="S-1-5-21-1271409858-1095883707-2794662393-4163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46"/>
    <a:srgbClr val="339900"/>
    <a:srgbClr val="489E3F"/>
    <a:srgbClr val="00CD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7" autoAdjust="0"/>
    <p:restoredTop sz="53038" autoAdjust="0"/>
  </p:normalViewPr>
  <p:slideViewPr>
    <p:cSldViewPr snapToGrid="0" snapToObjects="1">
      <p:cViewPr varScale="1">
        <p:scale>
          <a:sx n="38" d="100"/>
          <a:sy n="38" d="100"/>
        </p:scale>
        <p:origin x="1302" y="42"/>
      </p:cViewPr>
      <p:guideLst>
        <p:guide orient="horz" pos="2160"/>
        <p:guide pos="2880"/>
      </p:guideLst>
    </p:cSldViewPr>
  </p:slideViewPr>
  <p:outlineViewPr>
    <p:cViewPr>
      <p:scale>
        <a:sx n="33" d="100"/>
        <a:sy n="33" d="100"/>
      </p:scale>
      <p:origin x="0" y="14832"/>
    </p:cViewPr>
  </p:outlineViewPr>
  <p:notesTextViewPr>
    <p:cViewPr>
      <p:scale>
        <a:sx n="100" d="100"/>
        <a:sy n="100" d="100"/>
      </p:scale>
      <p:origin x="0" y="0"/>
    </p:cViewPr>
  </p:notesTextViewPr>
  <p:sorterViewPr>
    <p:cViewPr>
      <p:scale>
        <a:sx n="66" d="100"/>
        <a:sy n="66" d="100"/>
      </p:scale>
      <p:origin x="0" y="27760"/>
    </p:cViewPr>
  </p:sorterViewPr>
  <p:notesViewPr>
    <p:cSldViewPr snapToGrid="0" snapToObjects="1">
      <p:cViewPr>
        <p:scale>
          <a:sx n="100" d="100"/>
          <a:sy n="100" d="100"/>
        </p:scale>
        <p:origin x="1640" y="-7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a:t>(c) TechWerks 2015</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146BD92-CDB7-F84E-ADDD-DE982E8948C8}" type="slidenum">
              <a:rPr lang="en-US" smtClean="0"/>
              <a:pPr/>
              <a:t>‹#›</a:t>
            </a:fld>
            <a:endParaRPr lang="en-US" dirty="0"/>
          </a:p>
        </p:txBody>
      </p:sp>
    </p:spTree>
    <p:extLst>
      <p:ext uri="{BB962C8B-B14F-4D97-AF65-F5344CB8AC3E}">
        <p14:creationId xmlns:p14="http://schemas.microsoft.com/office/powerpoint/2010/main" val="4110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4475" y="187325"/>
            <a:ext cx="3543300" cy="2659063"/>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216181" y="2994067"/>
            <a:ext cx="3600250" cy="641155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B05526C-738D-AB45-8E3C-942B59565119}" type="slidenum">
              <a:rPr lang="en-US" smtClean="0"/>
              <a:pPr/>
              <a:t>‹#›</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5302746"/>
              </p:ext>
            </p:extLst>
          </p:nvPr>
        </p:nvGraphicFramePr>
        <p:xfrm>
          <a:off x="4143588" y="186690"/>
          <a:ext cx="2853936" cy="8932784"/>
        </p:xfrm>
        <a:graphic>
          <a:graphicData uri="http://schemas.openxmlformats.org/drawingml/2006/table">
            <a:tbl>
              <a:tblPr firstRow="1" bandRow="1">
                <a:tableStyleId>{5C22544A-7EE6-4342-B048-85BDC9FD1C3A}</a:tableStyleId>
              </a:tblPr>
              <a:tblGrid>
                <a:gridCol w="2853936">
                  <a:extLst>
                    <a:ext uri="{9D8B030D-6E8A-4147-A177-3AD203B41FA5}">
                      <a16:colId xmlns:a16="http://schemas.microsoft.com/office/drawing/2014/main" val="20000"/>
                    </a:ext>
                  </a:extLst>
                </a:gridCol>
              </a:tblGrid>
              <a:tr h="8932784">
                <a:tc>
                  <a:txBody>
                    <a:bodyPr/>
                    <a:lstStyle/>
                    <a:p>
                      <a:r>
                        <a:rPr lang="en-US" sz="1300" dirty="0">
                          <a:solidFill>
                            <a:schemeClr val="tx1"/>
                          </a:solidFill>
                          <a:latin typeface="Cambria"/>
                          <a:cs typeface="Cambria"/>
                        </a:rPr>
                        <a:t>Trainer Notes</a:t>
                      </a:r>
                      <a:r>
                        <a:rPr lang="en-US" sz="1300" baseline="0" dirty="0">
                          <a:solidFill>
                            <a:schemeClr val="tx1"/>
                          </a:solidFill>
                          <a:latin typeface="Cambria"/>
                          <a:cs typeface="Cambria"/>
                        </a:rPr>
                        <a:t>:</a:t>
                      </a:r>
                      <a:endParaRPr lang="en-US" sz="1300" dirty="0">
                        <a:solidFill>
                          <a:schemeClr val="tx1"/>
                        </a:solidFill>
                        <a:latin typeface="Cambria"/>
                        <a:cs typeface="Cambria"/>
                      </a:endParaRPr>
                    </a:p>
                  </a:txBody>
                  <a:tcPr marL="97536" marR="97536" marT="48006" marB="4800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77885971"/>
      </p:ext>
    </p:extLst>
  </p:cSld>
  <p:clrMap bg1="lt1" tx1="dk1" bg2="lt2" tx2="dk2" accent1="accent1" accent2="accent2" accent3="accent3" accent4="accent4" accent5="accent5" accent6="accent6" hlink="hlink" folHlink="folHlink"/>
  <p:hf hdr="0" dt="0"/>
  <p:notesStyle>
    <a:lvl1pPr marL="0" algn="l" defTabSz="456791" rtl="0" eaLnBrk="1" latinLnBrk="0" hangingPunct="1">
      <a:defRPr sz="1100" kern="1200">
        <a:solidFill>
          <a:schemeClr val="tx1"/>
        </a:solidFill>
        <a:latin typeface="+mn-lt"/>
        <a:ea typeface="+mn-ea"/>
        <a:cs typeface="+mn-cs"/>
      </a:defRPr>
    </a:lvl1pPr>
    <a:lvl2pPr marL="456791" algn="l" defTabSz="456791" rtl="0" eaLnBrk="1" latinLnBrk="0" hangingPunct="1">
      <a:defRPr sz="1100" kern="1200">
        <a:solidFill>
          <a:schemeClr val="tx1"/>
        </a:solidFill>
        <a:latin typeface="+mn-lt"/>
        <a:ea typeface="+mn-ea"/>
        <a:cs typeface="+mn-cs"/>
      </a:defRPr>
    </a:lvl2pPr>
    <a:lvl3pPr marL="913586" algn="l" defTabSz="456791" rtl="0" eaLnBrk="1" latinLnBrk="0" hangingPunct="1">
      <a:defRPr sz="1100" kern="1200">
        <a:solidFill>
          <a:schemeClr val="tx1"/>
        </a:solidFill>
        <a:latin typeface="+mn-lt"/>
        <a:ea typeface="+mn-ea"/>
        <a:cs typeface="+mn-cs"/>
      </a:defRPr>
    </a:lvl3pPr>
    <a:lvl4pPr marL="1370375" algn="l" defTabSz="456791" rtl="0" eaLnBrk="1" latinLnBrk="0" hangingPunct="1">
      <a:defRPr sz="1100" kern="1200">
        <a:solidFill>
          <a:schemeClr val="tx1"/>
        </a:solidFill>
        <a:latin typeface="+mn-lt"/>
        <a:ea typeface="+mn-ea"/>
        <a:cs typeface="+mn-cs"/>
      </a:defRPr>
    </a:lvl4pPr>
    <a:lvl5pPr marL="1827170" algn="l" defTabSz="456791" rtl="0" eaLnBrk="1" latinLnBrk="0" hangingPunct="1">
      <a:defRPr sz="11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effectLst/>
                <a:latin typeface="+mn-lt"/>
                <a:ea typeface="+mn-ea"/>
                <a:cs typeface="+mn-cs"/>
              </a:rPr>
              <a:t>Values-Based Goals: (45-50 minutes)</a:t>
            </a:r>
            <a:endParaRPr lang="en-US" sz="1100" kern="1200" dirty="0">
              <a:solidFill>
                <a:schemeClr val="tx1"/>
              </a:solidFill>
              <a:effectLst/>
              <a:latin typeface="+mn-lt"/>
              <a:ea typeface="+mn-ea"/>
              <a:cs typeface="+mn-cs"/>
            </a:endParaRPr>
          </a:p>
          <a:p>
            <a:pPr marL="228600" lvl="0" indent="-228600">
              <a:buFont typeface="+mj-lt"/>
              <a:buAutoNum type="arabicParenR"/>
            </a:pPr>
            <a:r>
              <a:rPr lang="en-US" sz="1100" kern="1200" dirty="0">
                <a:solidFill>
                  <a:schemeClr val="tx1"/>
                </a:solidFill>
                <a:effectLst/>
                <a:latin typeface="+mn-lt"/>
                <a:ea typeface="+mn-ea"/>
                <a:cs typeface="+mn-cs"/>
              </a:rPr>
              <a:t>Background (5 minutes)</a:t>
            </a:r>
          </a:p>
          <a:p>
            <a:pPr marL="228600" lvl="0" indent="-228600">
              <a:buFont typeface="+mj-lt"/>
              <a:buAutoNum type="arabicParenR"/>
            </a:pPr>
            <a:r>
              <a:rPr lang="en-US" sz="1100" kern="1200" dirty="0">
                <a:solidFill>
                  <a:schemeClr val="tx1"/>
                </a:solidFill>
                <a:effectLst/>
                <a:latin typeface="+mn-lt"/>
                <a:ea typeface="+mn-ea"/>
                <a:cs typeface="+mn-cs"/>
              </a:rPr>
              <a:t>Set-up Best Version of You (2-3 minutes)</a:t>
            </a:r>
          </a:p>
          <a:p>
            <a:pPr marL="228600" lvl="0" indent="-228600">
              <a:buFont typeface="+mj-lt"/>
              <a:buAutoNum type="arabicParenR"/>
            </a:pPr>
            <a:r>
              <a:rPr lang="en-US" sz="1100" kern="1200" dirty="0">
                <a:solidFill>
                  <a:schemeClr val="tx1"/>
                </a:solidFill>
                <a:effectLst/>
                <a:latin typeface="+mn-lt"/>
                <a:ea typeface="+mn-ea"/>
                <a:cs typeface="+mn-cs"/>
              </a:rPr>
              <a:t>Best Version Activity and Facilitated Debrief (15 minutes)</a:t>
            </a:r>
          </a:p>
          <a:p>
            <a:pPr marL="228600" lvl="0" indent="-228600">
              <a:buFont typeface="+mj-lt"/>
              <a:buAutoNum type="arabicParenR"/>
            </a:pPr>
            <a:r>
              <a:rPr lang="en-US" sz="1100" kern="1200" dirty="0">
                <a:solidFill>
                  <a:schemeClr val="tx1"/>
                </a:solidFill>
                <a:effectLst/>
                <a:latin typeface="+mn-lt"/>
                <a:ea typeface="+mn-ea"/>
                <a:cs typeface="+mn-cs"/>
              </a:rPr>
              <a:t>Set-up for Chart Your Course (2-3 minutes)</a:t>
            </a:r>
          </a:p>
          <a:p>
            <a:pPr marL="228600" lvl="0" indent="-228600">
              <a:buFont typeface="+mj-lt"/>
              <a:buAutoNum type="arabicParenR"/>
            </a:pPr>
            <a:r>
              <a:rPr lang="en-US" sz="1100" kern="1200" dirty="0">
                <a:solidFill>
                  <a:schemeClr val="tx1"/>
                </a:solidFill>
                <a:effectLst/>
                <a:latin typeface="+mn-lt"/>
                <a:ea typeface="+mn-ea"/>
                <a:cs typeface="+mn-cs"/>
              </a:rPr>
              <a:t>Chart Your Course Activity and Facilitated Debrief (15 minutes)</a:t>
            </a:r>
          </a:p>
          <a:p>
            <a:pPr marL="228600" lvl="0" indent="-228600">
              <a:buFont typeface="+mj-lt"/>
              <a:buAutoNum type="arabicParenR"/>
            </a:pPr>
            <a:r>
              <a:rPr lang="en-US" sz="1100" kern="1200" dirty="0">
                <a:solidFill>
                  <a:schemeClr val="tx1"/>
                </a:solidFill>
                <a:effectLst/>
                <a:latin typeface="+mn-lt"/>
                <a:ea typeface="+mn-ea"/>
                <a:cs typeface="+mn-cs"/>
              </a:rPr>
              <a:t>Review, Questions and Wrap-up: (5 minutes)</a:t>
            </a:r>
          </a:p>
          <a:p>
            <a:endParaRPr lang="en-US" dirty="0"/>
          </a:p>
        </p:txBody>
      </p:sp>
      <p:sp>
        <p:nvSpPr>
          <p:cNvPr id="4" name="Slide Number Placeholder 3"/>
          <p:cNvSpPr>
            <a:spLocks noGrp="1"/>
          </p:cNvSpPr>
          <p:nvPr>
            <p:ph type="sldNum" sz="quarter" idx="5"/>
          </p:nvPr>
        </p:nvSpPr>
        <p:spPr/>
        <p:txBody>
          <a:bodyPr/>
          <a:lstStyle/>
          <a:p>
            <a:fld id="{EB05526C-738D-AB45-8E3C-942B59565119}" type="slidenum">
              <a:rPr lang="en-US" smtClean="0"/>
              <a:pPr/>
              <a:t>1</a:t>
            </a:fld>
            <a:endParaRPr lang="en-US" dirty="0"/>
          </a:p>
        </p:txBody>
      </p:sp>
    </p:spTree>
    <p:extLst>
      <p:ext uri="{BB962C8B-B14F-4D97-AF65-F5344CB8AC3E}">
        <p14:creationId xmlns:p14="http://schemas.microsoft.com/office/powerpoint/2010/main" val="3766885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791" rtl="0" eaLnBrk="1" fontAlgn="auto" latinLnBrk="0" hangingPunct="1">
              <a:lnSpc>
                <a:spcPct val="100000"/>
              </a:lnSpc>
              <a:spcBef>
                <a:spcPts val="0"/>
              </a:spcBef>
              <a:spcAft>
                <a:spcPts val="0"/>
              </a:spcAft>
              <a:buClrTx/>
              <a:buSzTx/>
              <a:buFont typeface="Arial" charset="0"/>
              <a:buNone/>
              <a:tabLst/>
              <a:defRPr/>
            </a:pPr>
            <a:r>
              <a:rPr lang="en-US" b="1" dirty="0"/>
              <a:t>Facilitated Discussion:</a:t>
            </a:r>
          </a:p>
          <a:p>
            <a:pPr marL="0" indent="0" algn="l">
              <a:buFont typeface="Arial" charset="0"/>
              <a:buNone/>
            </a:pPr>
            <a:endParaRPr lang="en-US" dirty="0"/>
          </a:p>
          <a:p>
            <a:pPr marL="342900" indent="-342900" algn="l">
              <a:buFont typeface="Arial" panose="020B0604020202020204" pitchFamily="34" charset="0"/>
              <a:buChar char="•"/>
            </a:pPr>
            <a:r>
              <a:rPr lang="en-US" dirty="0"/>
              <a:t>What was challenging about setting your goals and sub-goals?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strategies will you use to overcome obstacles?</a:t>
            </a:r>
          </a:p>
          <a:p>
            <a:pPr marL="342900" indent="-342900" algn="l">
              <a:buFont typeface="Arial" panose="020B0604020202020204" pitchFamily="34" charset="0"/>
              <a:buChar char="•"/>
            </a:pPr>
            <a:endParaRPr lang="en-US" dirty="0"/>
          </a:p>
          <a:p>
            <a:pPr marL="0" indent="0" algn="l">
              <a:buFont typeface="Arial" panose="020B0604020202020204" pitchFamily="34" charset="0"/>
              <a:buNone/>
            </a:pPr>
            <a:r>
              <a:rPr lang="en-US" b="1" dirty="0"/>
              <a:t>Instruction to Participants:</a:t>
            </a:r>
          </a:p>
          <a:p>
            <a:pPr marL="342900" indent="-342900" algn="l">
              <a:buFont typeface="Arial" panose="020B0604020202020204" pitchFamily="34" charset="0"/>
              <a:buChar char="•"/>
            </a:pPr>
            <a:r>
              <a:rPr lang="en-US" dirty="0"/>
              <a:t>Don’t forget to revisit those goals and set new ones as needed.  You’ll need to take a look at your 24 hour goals frequently to make sure you continue to make progress.  Do a weekly review of your progress and set new goals as needed.  </a:t>
            </a:r>
          </a:p>
          <a:p>
            <a:pPr marL="342900" indent="-342900" algn="l">
              <a:buFont typeface="Arial" panose="020B0604020202020204" pitchFamily="34" charset="0"/>
              <a:buChar char="•"/>
            </a:pPr>
            <a:r>
              <a:rPr lang="en-US" dirty="0"/>
              <a:t>You may find that you need to change your direction.  If you find that if your roadmap isn’t going in the right direction anymore, go through the exercise again to make sure you are heading where you want to go.</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sz="1000" dirty="0">
              <a:solidFill>
                <a:srgbClr val="003046"/>
              </a:solidFill>
            </a:endParaRPr>
          </a:p>
          <a:p>
            <a:pPr marL="342900" indent="-342900" algn="l">
              <a:buFont typeface="Arial" panose="020B0604020202020204" pitchFamily="34" charset="0"/>
              <a:buChar char="•"/>
            </a:pPr>
            <a:endParaRPr lang="en-US" sz="2400" dirty="0"/>
          </a:p>
          <a:p>
            <a:pPr marL="342900" indent="-342900" algn="l">
              <a:buFont typeface="Arial" panose="020B0604020202020204" pitchFamily="34" charset="0"/>
              <a:buChar char="•"/>
            </a:pPr>
            <a:endParaRPr lang="en-US" sz="2400" dirty="0"/>
          </a:p>
          <a:p>
            <a:pPr marL="0" indent="0" algn="l">
              <a:buFont typeface="Arial" charset="0"/>
              <a:buNone/>
            </a:pPr>
            <a:endParaRPr lang="en-US" sz="2400" dirty="0"/>
          </a:p>
        </p:txBody>
      </p:sp>
      <p:sp>
        <p:nvSpPr>
          <p:cNvPr id="4" name="Slide Number Placeholder 3">
            <a:extLst>
              <a:ext uri="{FF2B5EF4-FFF2-40B4-BE49-F238E27FC236}">
                <a16:creationId xmlns:a16="http://schemas.microsoft.com/office/drawing/2014/main" id="{5B19821E-FD0B-BC4B-AA2D-645D4363BF70}"/>
              </a:ext>
            </a:extLst>
          </p:cNvPr>
          <p:cNvSpPr txBox="1">
            <a:spLocks/>
          </p:cNvSpPr>
          <p:nvPr/>
        </p:nvSpPr>
        <p:spPr>
          <a:xfrm>
            <a:off x="4143587"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10</a:t>
            </a:fld>
            <a:endParaRPr lang="en-US" dirty="0"/>
          </a:p>
        </p:txBody>
      </p:sp>
    </p:spTree>
    <p:extLst>
      <p:ext uri="{BB962C8B-B14F-4D97-AF65-F5344CB8AC3E}">
        <p14:creationId xmlns:p14="http://schemas.microsoft.com/office/powerpoint/2010/main" val="735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11</a:t>
            </a:fld>
            <a:endParaRPr lang="en-US" dirty="0"/>
          </a:p>
        </p:txBody>
      </p:sp>
    </p:spTree>
    <p:extLst>
      <p:ext uri="{BB962C8B-B14F-4D97-AF65-F5344CB8AC3E}">
        <p14:creationId xmlns:p14="http://schemas.microsoft.com/office/powerpoint/2010/main" val="275279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5462202-B6A7-5346-8690-1CBAA495CAB4}"/>
              </a:ext>
            </a:extLst>
          </p:cNvPr>
          <p:cNvSpPr>
            <a:spLocks noGrp="1"/>
          </p:cNvSpPr>
          <p:nvPr>
            <p:ph type="body" idx="1"/>
          </p:nvPr>
        </p:nvSpPr>
        <p:spPr/>
        <p:txBody>
          <a:bodyPr/>
          <a:lstStyle/>
          <a:p>
            <a:r>
              <a:rPr lang="en-US" b="1" baseline="0" dirty="0"/>
              <a:t>Instructions to Participants:</a:t>
            </a:r>
            <a:endParaRPr lang="en-US" dirty="0"/>
          </a:p>
          <a:p>
            <a:pPr marL="171450" lvl="0" indent="-171450">
              <a:buFont typeface="Arial" panose="020B0604020202020204" pitchFamily="34" charset="0"/>
              <a:buChar char="•"/>
              <a:defRPr/>
            </a:pPr>
            <a:r>
              <a:rPr lang="en-US" dirty="0"/>
              <a:t>Research has shown that intentionally living your values provides us with </a:t>
            </a:r>
            <a:r>
              <a:rPr lang="en-US" b="1" dirty="0"/>
              <a:t>a sense of purpose</a:t>
            </a:r>
            <a:r>
              <a:rPr lang="en-US" b="1" baseline="0" dirty="0"/>
              <a:t> </a:t>
            </a:r>
            <a:r>
              <a:rPr lang="en-US" baseline="0" dirty="0"/>
              <a:t>and a feeling that </a:t>
            </a:r>
            <a:r>
              <a:rPr lang="en-US" b="1" baseline="0" dirty="0"/>
              <a:t>life has meaning</a:t>
            </a:r>
            <a:r>
              <a:rPr lang="en-US" baseline="0" dirty="0"/>
              <a:t>.  </a:t>
            </a:r>
            <a:r>
              <a:rPr lang="en-US" dirty="0"/>
              <a:t>Values Based Goals also gives you insight about yourself and your values and enables you to consistently act on your values.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Values Based Goals</a:t>
            </a:r>
            <a:r>
              <a:rPr lang="en-US" baseline="0" dirty="0"/>
              <a:t> </a:t>
            </a:r>
            <a:r>
              <a:rPr lang="en-US" dirty="0"/>
              <a:t>provide a boost of positive emotions and encourage an orientation to the future--optimism.  </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Studies have shown that it is important to set goals based on your values rather than pursue goals you think others want.</a:t>
            </a:r>
            <a:r>
              <a:rPr lang="en-US" dirty="0">
                <a:effectLst/>
              </a:rPr>
              <a:t> </a:t>
            </a:r>
            <a:r>
              <a:rPr lang="en-US" dirty="0"/>
              <a:t>Working towards the goals of others can undermine the sense of accomplishment you get from reaching those goals, and can make the process less meaningful. </a:t>
            </a:r>
            <a:r>
              <a:rPr lang="en-US" b="1" dirty="0"/>
              <a:t>Choose goals that you can own not the goals that you think you should do.</a:t>
            </a:r>
          </a:p>
          <a:p>
            <a:pPr marL="171450" lvl="0" indent="-171450">
              <a:buFont typeface="Arial" panose="020B0604020202020204" pitchFamily="34" charset="0"/>
              <a:buChar char="•"/>
            </a:pPr>
            <a:endParaRPr lang="en-US" b="1" dirty="0"/>
          </a:p>
          <a:p>
            <a:pPr marL="171450" lvl="0" indent="-171450">
              <a:buFont typeface="Arial" panose="020B0604020202020204" pitchFamily="34" charset="0"/>
              <a:buChar char="•"/>
            </a:pPr>
            <a:r>
              <a:rPr lang="en-US" b="0" dirty="0"/>
              <a:t>Intentionally living your values means you have prioritized what is most important to you.</a:t>
            </a:r>
          </a:p>
          <a:p>
            <a:pPr marL="171450" indent="-171450">
              <a:buFont typeface="Arial" panose="020B0604020202020204" pitchFamily="34" charset="0"/>
              <a:buChar char="•"/>
            </a:pPr>
            <a:endParaRPr lang="en-US" dirty="0"/>
          </a:p>
          <a:p>
            <a:endParaRPr lang="en-US" dirty="0"/>
          </a:p>
        </p:txBody>
      </p:sp>
      <p:sp>
        <p:nvSpPr>
          <p:cNvPr id="3" name="Slide Number Placeholder 3">
            <a:extLst>
              <a:ext uri="{FF2B5EF4-FFF2-40B4-BE49-F238E27FC236}">
                <a16:creationId xmlns:a16="http://schemas.microsoft.com/office/drawing/2014/main" id="{86E97A0E-C3E7-DC49-907B-90F21A5A100E}"/>
              </a:ext>
            </a:extLst>
          </p:cNvPr>
          <p:cNvSpPr txBox="1">
            <a:spLocks/>
          </p:cNvSpPr>
          <p:nvPr/>
        </p:nvSpPr>
        <p:spPr>
          <a:xfrm>
            <a:off x="4143587"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2</a:t>
            </a:fld>
            <a:endParaRPr lang="en-US" dirty="0"/>
          </a:p>
        </p:txBody>
      </p:sp>
      <p:pic>
        <p:nvPicPr>
          <p:cNvPr id="4" name="Picture 3">
            <a:extLst>
              <a:ext uri="{FF2B5EF4-FFF2-40B4-BE49-F238E27FC236}">
                <a16:creationId xmlns:a16="http://schemas.microsoft.com/office/drawing/2014/main" id="{85085EDB-17DB-AA4F-9497-2001AF22DFB6}"/>
              </a:ext>
            </a:extLst>
          </p:cNvPr>
          <p:cNvPicPr>
            <a:picLocks noChangeAspect="1"/>
          </p:cNvPicPr>
          <p:nvPr/>
        </p:nvPicPr>
        <p:blipFill>
          <a:blip r:embed="rId3"/>
          <a:stretch>
            <a:fillRect/>
          </a:stretch>
        </p:blipFill>
        <p:spPr>
          <a:xfrm>
            <a:off x="275335" y="382611"/>
            <a:ext cx="3481942" cy="2611456"/>
          </a:xfrm>
          <a:prstGeom prst="rect">
            <a:avLst/>
          </a:prstGeom>
          <a:ln>
            <a:solidFill>
              <a:schemeClr val="tx1"/>
            </a:solidFill>
          </a:ln>
        </p:spPr>
      </p:pic>
    </p:spTree>
    <p:extLst>
      <p:ext uri="{BB962C8B-B14F-4D97-AF65-F5344CB8AC3E}">
        <p14:creationId xmlns:p14="http://schemas.microsoft.com/office/powerpoint/2010/main" val="91868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to Participants:</a:t>
            </a:r>
          </a:p>
          <a:p>
            <a:pPr marL="171450" indent="-171450">
              <a:buFont typeface="Arial" panose="020B0604020202020204" pitchFamily="34" charset="0"/>
              <a:buChar char="•"/>
            </a:pPr>
            <a:r>
              <a:rPr lang="en-US" sz="1100" b="0" i="0" u="none" strike="noStrike" kern="1200" dirty="0">
                <a:solidFill>
                  <a:schemeClr val="tx1"/>
                </a:solidFill>
                <a:effectLst/>
                <a:latin typeface="+mn-lt"/>
                <a:ea typeface="+mn-ea"/>
                <a:cs typeface="+mn-cs"/>
              </a:rPr>
              <a:t>Figuring out our goals in life and what you want to pursue can be tough. But research shows that building optimism about the future helps increases your motivation.  This next exercise helps you better understand what you want in life and helps you define your values and what is most important to you.</a:t>
            </a:r>
          </a:p>
          <a:p>
            <a:pPr marL="171450" indent="-171450">
              <a:buFont typeface="Arial" panose="020B0604020202020204" pitchFamily="34" charset="0"/>
              <a:buChar char="•"/>
            </a:pPr>
            <a:endParaRPr lang="en-US" dirty="0"/>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This exercise asks you to imagine your life going as well as it possibly could, then write about this best version of you. </a:t>
            </a:r>
            <a:r>
              <a:rPr lang="en-US" sz="1100" b="1" i="0" u="none" strike="noStrike" kern="1200" dirty="0">
                <a:solidFill>
                  <a:schemeClr val="tx1"/>
                </a:solidFill>
                <a:effectLst/>
                <a:latin typeface="+mn-lt"/>
                <a:ea typeface="+mn-ea"/>
                <a:cs typeface="+mn-cs"/>
              </a:rPr>
              <a:t>By doing so, research suggests that you’ll not only increase your happiness in the present but pave the way for sustained happiness in the future.</a:t>
            </a:r>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3</a:t>
            </a:fld>
            <a:endParaRPr lang="en-US" dirty="0"/>
          </a:p>
        </p:txBody>
      </p:sp>
    </p:spTree>
    <p:extLst>
      <p:ext uri="{BB962C8B-B14F-4D97-AF65-F5344CB8AC3E}">
        <p14:creationId xmlns:p14="http://schemas.microsoft.com/office/powerpoint/2010/main" val="32248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Instructions to Participants:</a:t>
            </a: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For this activity, imagine your life going as well as it possibly could.  Think about your life in the future—your </a:t>
            </a:r>
            <a:r>
              <a:rPr lang="en-US" sz="1000" b="1" i="0" u="none" strike="noStrike" kern="1200" dirty="0">
                <a:solidFill>
                  <a:schemeClr val="tx1"/>
                </a:solidFill>
                <a:effectLst/>
                <a:latin typeface="+mn-lt"/>
                <a:ea typeface="+mn-ea"/>
                <a:cs typeface="+mn-cs"/>
              </a:rPr>
              <a:t>career, relationships, health, and even your hobbies or the things you like to do.</a:t>
            </a:r>
          </a:p>
          <a:p>
            <a:endParaRPr lang="en-US"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What does that best version of you look like?</a:t>
            </a:r>
            <a:r>
              <a:rPr lang="en-US" sz="1000" b="1"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Take 5-10 minutes to write down what you imagine your best possible version of you looks like in the future.</a:t>
            </a:r>
            <a:endParaRPr lang="en-US" sz="1000" b="1" i="0" u="none" strike="noStrike" kern="1200" dirty="0">
              <a:solidFill>
                <a:schemeClr val="tx1"/>
              </a:solidFill>
              <a:effectLst/>
              <a:latin typeface="+mn-lt"/>
              <a:ea typeface="+mn-ea"/>
              <a:cs typeface="+mn-cs"/>
            </a:endParaRPr>
          </a:p>
          <a:p>
            <a:endParaRPr lang="en-US" sz="10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1" i="0" u="none" strike="noStrike" kern="1200" dirty="0">
                <a:solidFill>
                  <a:schemeClr val="tx1"/>
                </a:solidFill>
                <a:effectLst/>
                <a:latin typeface="+mn-lt"/>
                <a:ea typeface="+mn-ea"/>
                <a:cs typeface="+mn-cs"/>
              </a:rPr>
              <a:t>Be specific</a:t>
            </a:r>
            <a:r>
              <a:rPr lang="en-US" sz="1000" b="0" i="0" u="none" strike="noStrike" kern="1200" dirty="0">
                <a:solidFill>
                  <a:schemeClr val="tx1"/>
                </a:solidFill>
                <a:effectLst/>
                <a:latin typeface="+mn-lt"/>
                <a:ea typeface="+mn-ea"/>
                <a:cs typeface="+mn-cs"/>
              </a:rPr>
              <a:t>.  If you think about where you want your career to be, imagine what your job would be and what you would be doing.  The more specific you can be, the better.</a:t>
            </a:r>
          </a:p>
          <a:p>
            <a:pPr marL="171450" indent="-171450">
              <a:buFont typeface="Arial" panose="020B0604020202020204" pitchFamily="34" charset="0"/>
              <a:buChar char="•"/>
            </a:pPr>
            <a:endParaRPr lang="en-US"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Don’t get distracted by whether or not your current life matches your imagined future.  It is easy to start thinking about the obstacles you may face, or how difficult achieving your goals may have been in the past.  For this exercise, focus on the future and don’t get weighed down by the past or current challenges.</a:t>
            </a:r>
          </a:p>
          <a:p>
            <a:pPr marL="171450" indent="-171450">
              <a:buFont typeface="Arial" panose="020B0604020202020204" pitchFamily="34" charset="0"/>
              <a:buChar char="•"/>
            </a:pPr>
            <a:endParaRPr lang="en-US"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This exercise will look different for everyone.  Some people may focus on their careers, or their relationships.  We all have different views of what future success looks like.</a:t>
            </a:r>
          </a:p>
          <a:p>
            <a:pPr marL="171450" indent="-171450">
              <a:buFont typeface="Arial" panose="020B0604020202020204" pitchFamily="34" charset="0"/>
              <a:buChar char="•"/>
            </a:pPr>
            <a:endParaRPr lang="en-US"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Don’t get caught up on money or finances.  If you want to be a billionaire, think instead about why that is important to you.  Is it because you value financial freedom or stability?  </a:t>
            </a:r>
          </a:p>
          <a:p>
            <a:endParaRPr lang="en-US" dirty="0"/>
          </a:p>
          <a:p>
            <a:endParaRPr lang="en-US" dirty="0"/>
          </a:p>
        </p:txBody>
      </p:sp>
      <p:sp>
        <p:nvSpPr>
          <p:cNvPr id="4" name="Slide Number Placeholder 3">
            <a:extLst>
              <a:ext uri="{FF2B5EF4-FFF2-40B4-BE49-F238E27FC236}">
                <a16:creationId xmlns:a16="http://schemas.microsoft.com/office/drawing/2014/main" id="{FCC54EE1-A97C-B24E-AF0E-FE238FB84EE0}"/>
              </a:ext>
            </a:extLst>
          </p:cNvPr>
          <p:cNvSpPr txBox="1">
            <a:spLocks/>
          </p:cNvSpPr>
          <p:nvPr/>
        </p:nvSpPr>
        <p:spPr>
          <a:xfrm>
            <a:off x="4143587"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4</a:t>
            </a:fld>
            <a:endParaRPr lang="en-US" dirty="0"/>
          </a:p>
        </p:txBody>
      </p:sp>
    </p:spTree>
    <p:extLst>
      <p:ext uri="{BB962C8B-B14F-4D97-AF65-F5344CB8AC3E}">
        <p14:creationId xmlns:p14="http://schemas.microsoft.com/office/powerpoint/2010/main" val="310817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charset="0"/>
              <a:buNone/>
            </a:pPr>
            <a:r>
              <a:rPr lang="en-US" b="1" dirty="0"/>
              <a:t>Instructions to Participants:</a:t>
            </a:r>
          </a:p>
          <a:p>
            <a:pPr marL="171450" indent="-171450">
              <a:buFont typeface="Arial" panose="020B0604020202020204" pitchFamily="34" charset="0"/>
              <a:buChar char="•"/>
            </a:pPr>
            <a:r>
              <a:rPr lang="en-US" dirty="0"/>
              <a:t>Values are our</a:t>
            </a:r>
            <a:r>
              <a:rPr lang="en-US" baseline="0" dirty="0"/>
              <a:t> internal compass—they help guide and direct us and help us navigate storms.  They are not a goal and you don’t ‘reach’ that value. </a:t>
            </a:r>
            <a:endParaRPr lang="en-US" dirty="0"/>
          </a:p>
          <a:p>
            <a:pPr marL="171450" indent="-171450">
              <a:buFont typeface="Arial" panose="020B0604020202020204" pitchFamily="34" charset="0"/>
              <a:buChar char="•"/>
            </a:pPr>
            <a:r>
              <a:rPr lang="en-US" b="1" dirty="0"/>
              <a:t>Values are the leading principles that guide and motivate us.  Values are our core beliefs about what is most important, what you want to stand for as a person, and what qualities you want to show.</a:t>
            </a:r>
          </a:p>
          <a:p>
            <a:pPr marL="0" indent="0" algn="l">
              <a:buFont typeface="Arial" charset="0"/>
              <a:buNone/>
            </a:pPr>
            <a:endParaRPr lang="en-US" dirty="0"/>
          </a:p>
          <a:p>
            <a:pPr marL="0" marR="0" lvl="0" indent="0" algn="l" defTabSz="456791" rtl="0" eaLnBrk="1" fontAlgn="auto" latinLnBrk="0" hangingPunct="1">
              <a:lnSpc>
                <a:spcPct val="100000"/>
              </a:lnSpc>
              <a:spcBef>
                <a:spcPts val="0"/>
              </a:spcBef>
              <a:spcAft>
                <a:spcPts val="0"/>
              </a:spcAft>
              <a:buClrTx/>
              <a:buSzTx/>
              <a:buFont typeface="Arial" charset="0"/>
              <a:buNone/>
              <a:tabLst/>
              <a:defRPr/>
            </a:pPr>
            <a:r>
              <a:rPr lang="en-US" b="1" dirty="0"/>
              <a:t>Facilitated Discussion:</a:t>
            </a:r>
          </a:p>
          <a:p>
            <a:pPr marL="0" indent="0" algn="l">
              <a:buFont typeface="Arial" charset="0"/>
              <a:buNone/>
            </a:pPr>
            <a:endParaRPr lang="en-US" dirty="0"/>
          </a:p>
          <a:p>
            <a:pPr marL="342900" indent="-342900" algn="l">
              <a:buFont typeface="Arial" panose="020B0604020202020204" pitchFamily="34" charset="0"/>
              <a:buChar char="•"/>
            </a:pPr>
            <a:r>
              <a:rPr lang="en-US" dirty="0"/>
              <a:t>Did anyone include a description of what they value?  If so, what values did you mention?</a:t>
            </a:r>
          </a:p>
          <a:p>
            <a:pPr marL="342900" indent="-342900" algn="l">
              <a:buFont typeface="Arial" panose="020B0604020202020204" pitchFamily="34" charset="0"/>
              <a:buChar char="•"/>
            </a:pPr>
            <a:r>
              <a:rPr lang="en-US" dirty="0"/>
              <a:t>What were the challenges with thinking about your best possible self in the future?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0" indent="0" algn="l">
              <a:buFont typeface="Arial" charset="0"/>
              <a:buNone/>
            </a:pPr>
            <a:endParaRPr lang="en-US" sz="2400" dirty="0"/>
          </a:p>
        </p:txBody>
      </p:sp>
      <p:sp>
        <p:nvSpPr>
          <p:cNvPr id="4" name="Slide Number Placeholder 3">
            <a:extLst>
              <a:ext uri="{FF2B5EF4-FFF2-40B4-BE49-F238E27FC236}">
                <a16:creationId xmlns:a16="http://schemas.microsoft.com/office/drawing/2014/main" id="{07FFF652-D043-C14C-8946-70E2CF5E30C8}"/>
              </a:ext>
            </a:extLst>
          </p:cNvPr>
          <p:cNvSpPr txBox="1">
            <a:spLocks/>
          </p:cNvSpPr>
          <p:nvPr/>
        </p:nvSpPr>
        <p:spPr>
          <a:xfrm>
            <a:off x="4143587"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5</a:t>
            </a:fld>
            <a:endParaRPr lang="en-US" dirty="0"/>
          </a:p>
        </p:txBody>
      </p:sp>
    </p:spTree>
    <p:extLst>
      <p:ext uri="{BB962C8B-B14F-4D97-AF65-F5344CB8AC3E}">
        <p14:creationId xmlns:p14="http://schemas.microsoft.com/office/powerpoint/2010/main" val="2256139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181" y="2994067"/>
            <a:ext cx="3600250" cy="6411553"/>
          </a:xfrm>
          <a:prstGeom prst="rect">
            <a:avLst/>
          </a:prstGeom>
        </p:spPr>
        <p:txBody>
          <a:bodyPr/>
          <a:lstStyle/>
          <a:p>
            <a:r>
              <a:rPr lang="en-US" b="1" dirty="0"/>
              <a:t>Instructions to Participants:</a:t>
            </a:r>
          </a:p>
          <a:p>
            <a:pPr marL="171450" indent="-171450">
              <a:buFont typeface="Arial" panose="020B0604020202020204" pitchFamily="34" charset="0"/>
              <a:buChar char="•"/>
            </a:pPr>
            <a:r>
              <a:rPr lang="en-US" dirty="0"/>
              <a:t>The next part of the skill will provide you with a roadmap to that best possible self.  There are several key points to remember about this skill:</a:t>
            </a:r>
          </a:p>
          <a:p>
            <a:pPr marL="171450" indent="-171450">
              <a:buFont typeface="Arial" panose="020B0604020202020204" pitchFamily="34" charset="0"/>
              <a:buChar char="•"/>
            </a:pPr>
            <a:endParaRPr lang="en-US" dirty="0"/>
          </a:p>
          <a:p>
            <a:pPr marL="628241" lvl="1" indent="-171450">
              <a:buFont typeface="Arial" panose="020B0604020202020204" pitchFamily="34" charset="0"/>
              <a:buChar char="•"/>
            </a:pPr>
            <a:r>
              <a:rPr lang="en-US" dirty="0"/>
              <a:t>That roadmap is rooted in our values.  We are going to draw on the values you visualized in the best version of you.  Those values will be the basis for setting short-, intermediate-, and long-term goals.  </a:t>
            </a:r>
          </a:p>
          <a:p>
            <a:pPr marL="628241" lvl="1" indent="-171450">
              <a:buFont typeface="Arial" panose="020B0604020202020204" pitchFamily="34" charset="0"/>
              <a:buChar char="•"/>
            </a:pPr>
            <a:endParaRPr lang="en-US" dirty="0"/>
          </a:p>
          <a:p>
            <a:pPr marL="628241" lvl="1" indent="-171450">
              <a:buFont typeface="Arial" panose="020B0604020202020204" pitchFamily="34" charset="0"/>
              <a:buChar char="•"/>
            </a:pPr>
            <a:r>
              <a:rPr lang="en-US" b="1" dirty="0"/>
              <a:t>We are going to develop an action plan that is grounded in what you find most important.  Values-based goals ensure you take action every day to live your values.</a:t>
            </a:r>
          </a:p>
          <a:p>
            <a:pPr marL="628241" lvl="1" indent="-171450">
              <a:buFont typeface="Arial" panose="020B0604020202020204" pitchFamily="34" charset="0"/>
              <a:buChar char="•"/>
            </a:pPr>
            <a:endParaRPr lang="en-US" dirty="0"/>
          </a:p>
          <a:p>
            <a:pPr marL="628241" lvl="1" indent="-171450">
              <a:buFont typeface="Arial" panose="020B0604020202020204" pitchFamily="34" charset="0"/>
              <a:buChar char="•"/>
            </a:pPr>
            <a:r>
              <a:rPr lang="en-US" dirty="0"/>
              <a:t>Remember the focus is on goals that reflect what you really value.</a:t>
            </a:r>
          </a:p>
          <a:p>
            <a:pPr marL="171450" indent="-171450">
              <a:buFont typeface="Arial" panose="020B0604020202020204" pitchFamily="34" charset="0"/>
              <a:buChar char="•"/>
            </a:pPr>
            <a:endParaRPr lang="en-US" dirty="0"/>
          </a:p>
          <a:p>
            <a:endParaRPr lang="en-US" baseline="0" dirty="0"/>
          </a:p>
          <a:p>
            <a:pPr marL="171450" indent="-171450">
              <a:buFont typeface="Arial"/>
              <a:buChar char="•"/>
            </a:pPr>
            <a:endParaRPr lang="en-US" dirty="0"/>
          </a:p>
        </p:txBody>
      </p:sp>
      <p:sp>
        <p:nvSpPr>
          <p:cNvPr id="4" name="Slide Number Placeholder 3">
            <a:extLst>
              <a:ext uri="{FF2B5EF4-FFF2-40B4-BE49-F238E27FC236}">
                <a16:creationId xmlns:a16="http://schemas.microsoft.com/office/drawing/2014/main" id="{195E247E-22CF-A14F-8E46-FDBD96ED018A}"/>
              </a:ext>
            </a:extLst>
          </p:cNvPr>
          <p:cNvSpPr txBox="1">
            <a:spLocks/>
          </p:cNvSpPr>
          <p:nvPr/>
        </p:nvSpPr>
        <p:spPr>
          <a:xfrm>
            <a:off x="4121285"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6</a:t>
            </a:fld>
            <a:endParaRPr lang="en-US" dirty="0"/>
          </a:p>
        </p:txBody>
      </p:sp>
    </p:spTree>
    <p:extLst>
      <p:ext uri="{BB962C8B-B14F-4D97-AF65-F5344CB8AC3E}">
        <p14:creationId xmlns:p14="http://schemas.microsoft.com/office/powerpoint/2010/main" val="1634021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to Participants:</a:t>
            </a:r>
          </a:p>
          <a:p>
            <a:pPr marL="171450" indent="-171450">
              <a:buFont typeface="Arial" panose="020B0604020202020204" pitchFamily="34" charset="0"/>
              <a:buChar char="•"/>
            </a:pPr>
            <a:r>
              <a:rPr lang="en-US" dirty="0"/>
              <a:t>We want you to start creating a plan with specific steps you can take to live out your values you identified.  First, we are going to start with goals to provide some structure and opportunities to check on your progress.</a:t>
            </a:r>
          </a:p>
          <a:p>
            <a:endParaRPr lang="en-US" dirty="0">
              <a:latin typeface="icomoonjill" pitchFamily="2" charset="2"/>
            </a:endParaRPr>
          </a:p>
          <a:p>
            <a:pPr marL="171450" indent="-171450">
              <a:buFont typeface="Arial" panose="020B0604020202020204" pitchFamily="34" charset="0"/>
              <a:buChar char="•"/>
            </a:pPr>
            <a:r>
              <a:rPr lang="en-US" dirty="0"/>
              <a:t>Research has shown that people who planned specific actions to live their values were more likely to succeed.  So, be sure to create a plan with specific steps you can work on in your efforts to live those values.   What can you do in the next 24 hours?  In the next two weeks?  In the next 3 months?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Think of something you can do for each of those time periods and </a:t>
            </a:r>
            <a:r>
              <a:rPr lang="en-US" b="1" dirty="0"/>
              <a:t>be specific.</a:t>
            </a:r>
          </a:p>
          <a:p>
            <a:pPr marL="171450" indent="-171450">
              <a:buFont typeface="Arial" panose="020B0604020202020204" pitchFamily="34" charset="0"/>
              <a:buChar char="•"/>
            </a:pPr>
            <a:endParaRPr lang="en-US" dirty="0"/>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part of this process, think about any obstacles that may interfere with your goal. These may be your own beliefs or thoughts (e.g., I’m not good enough or I’ll never get there), or external obstacles (such as not having enough time).  We’ll ask you to think about how you can overcome those obstacles.</a:t>
            </a:r>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You’ll need to take a look at your 24 hour goals frequently to make sure you continue to make progress.  Do a weekly or monthly review of your progress and set new goals as needed.  </a:t>
            </a:r>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7</a:t>
            </a:fld>
            <a:endParaRPr lang="en-US" dirty="0"/>
          </a:p>
        </p:txBody>
      </p:sp>
    </p:spTree>
    <p:extLst>
      <p:ext uri="{BB962C8B-B14F-4D97-AF65-F5344CB8AC3E}">
        <p14:creationId xmlns:p14="http://schemas.microsoft.com/office/powerpoint/2010/main" val="144164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05526C-738D-AB45-8E3C-942B59565119}" type="slidenum">
              <a:rPr lang="en-US" smtClean="0"/>
              <a:pPr/>
              <a:t>8</a:t>
            </a:fld>
            <a:endParaRPr lang="en-US" dirty="0"/>
          </a:p>
        </p:txBody>
      </p:sp>
    </p:spTree>
    <p:extLst>
      <p:ext uri="{BB962C8B-B14F-4D97-AF65-F5344CB8AC3E}">
        <p14:creationId xmlns:p14="http://schemas.microsoft.com/office/powerpoint/2010/main" val="257781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to Participants</a:t>
            </a:r>
          </a:p>
          <a:p>
            <a:r>
              <a:rPr lang="en-US" dirty="0"/>
              <a:t>Now,</a:t>
            </a:r>
            <a:r>
              <a:rPr lang="en-US" baseline="0" dirty="0"/>
              <a:t> we are going to develop a plan to help you get to that Best Version of you:</a:t>
            </a:r>
          </a:p>
          <a:p>
            <a:pPr marL="628241" lvl="1" indent="-171450">
              <a:buFont typeface="Arial" panose="020B0604020202020204" pitchFamily="34" charset="0"/>
              <a:buChar char="•"/>
            </a:pPr>
            <a:r>
              <a:rPr lang="en-US" baseline="0" dirty="0"/>
              <a:t>What values are reflected in the description you wrote for the Best Version of You?</a:t>
            </a:r>
          </a:p>
          <a:p>
            <a:pPr marL="628241" lvl="1" indent="-171450">
              <a:buFont typeface="Arial"/>
              <a:buChar char="•"/>
            </a:pPr>
            <a:r>
              <a:rPr lang="en-US" dirty="0"/>
              <a:t>Set immediate, short-term, and long-term goals.  Be specific.  </a:t>
            </a:r>
          </a:p>
          <a:p>
            <a:pPr marL="1085036" lvl="2" indent="-171450">
              <a:buFont typeface="Arial"/>
              <a:buChar char="•"/>
            </a:pPr>
            <a:r>
              <a:rPr lang="en-US" dirty="0"/>
              <a:t>What will you do in the next 24 hours?   </a:t>
            </a:r>
          </a:p>
          <a:p>
            <a:pPr marL="1085036" lvl="2" indent="-171450">
              <a:buFont typeface="Arial"/>
              <a:buChar char="•"/>
            </a:pPr>
            <a:r>
              <a:rPr lang="en-US" dirty="0"/>
              <a:t>What will you do in the next two weeks?  </a:t>
            </a:r>
          </a:p>
          <a:p>
            <a:pPr marL="1085036" lvl="2" indent="-171450">
              <a:buFont typeface="Arial"/>
              <a:buChar char="•"/>
            </a:pPr>
            <a:r>
              <a:rPr lang="en-US" dirty="0"/>
              <a:t>What will you do in the next three months?</a:t>
            </a:r>
          </a:p>
          <a:p>
            <a:pPr marL="628241" lvl="1" indent="-171450">
              <a:buFont typeface="Arial"/>
              <a:buChar char="•"/>
            </a:pPr>
            <a:r>
              <a:rPr lang="en-US" dirty="0"/>
              <a:t>Think about any obstacles that may interfere with your goals.  What strategies will you use to overcome</a:t>
            </a:r>
            <a:r>
              <a:rPr lang="en-US" baseline="0" dirty="0"/>
              <a:t> them?</a:t>
            </a:r>
            <a:endParaRPr lang="en-US" dirty="0"/>
          </a:p>
          <a:p>
            <a:pPr marL="628241" lvl="1" indent="-171450">
              <a:buFont typeface="Arial"/>
              <a:buChar char="•"/>
            </a:pPr>
            <a:r>
              <a:rPr lang="en-US" dirty="0"/>
              <a:t>Share your goal and your action plan with a partner.</a:t>
            </a:r>
          </a:p>
          <a:p>
            <a:endParaRPr lang="en-US" dirty="0"/>
          </a:p>
        </p:txBody>
      </p:sp>
      <p:sp>
        <p:nvSpPr>
          <p:cNvPr id="4" name="Slide Number Placeholder 3">
            <a:extLst>
              <a:ext uri="{FF2B5EF4-FFF2-40B4-BE49-F238E27FC236}">
                <a16:creationId xmlns:a16="http://schemas.microsoft.com/office/drawing/2014/main" id="{B278B318-7EF2-E844-9E15-8825BE98B494}"/>
              </a:ext>
            </a:extLst>
          </p:cNvPr>
          <p:cNvSpPr txBox="1">
            <a:spLocks/>
          </p:cNvSpPr>
          <p:nvPr/>
        </p:nvSpPr>
        <p:spPr>
          <a:xfrm>
            <a:off x="4143587"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9</a:t>
            </a:fld>
            <a:endParaRPr lang="en-US" dirty="0"/>
          </a:p>
        </p:txBody>
      </p:sp>
    </p:spTree>
    <p:extLst>
      <p:ext uri="{BB962C8B-B14F-4D97-AF65-F5344CB8AC3E}">
        <p14:creationId xmlns:p14="http://schemas.microsoft.com/office/powerpoint/2010/main" val="656851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A818B-49B5-7A46-A10F-2B3150EF4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16" t="12977" r="19216" b="16903"/>
          <a:stretch/>
        </p:blipFill>
        <p:spPr>
          <a:xfrm>
            <a:off x="3108360" y="4306163"/>
            <a:ext cx="2961766" cy="2096532"/>
          </a:xfrm>
          <a:prstGeom prst="rect">
            <a:avLst/>
          </a:prstGeom>
        </p:spPr>
      </p:pic>
      <p:sp>
        <p:nvSpPr>
          <p:cNvPr id="6" name="TextBox 5">
            <a:extLst>
              <a:ext uri="{FF2B5EF4-FFF2-40B4-BE49-F238E27FC236}">
                <a16:creationId xmlns:a16="http://schemas.microsoft.com/office/drawing/2014/main" id="{817DB5B5-9DCE-AF4A-99CB-FC631237C8AA}"/>
              </a:ext>
            </a:extLst>
          </p:cNvPr>
          <p:cNvSpPr txBox="1"/>
          <p:nvPr userDrawn="1"/>
        </p:nvSpPr>
        <p:spPr>
          <a:xfrm>
            <a:off x="2938719" y="1339121"/>
            <a:ext cx="3301047" cy="369332"/>
          </a:xfrm>
          <a:prstGeom prst="rect">
            <a:avLst/>
          </a:prstGeom>
          <a:solidFill>
            <a:srgbClr val="003046"/>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22973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0"/>
            <a:ext cx="3008313" cy="4691063"/>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509D5B-8E5F-E243-9644-A109F21E6BC7}"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8451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6" indent="0">
              <a:buNone/>
              <a:defRPr sz="2400"/>
            </a:lvl3pPr>
            <a:lvl4pPr marL="1370375" indent="0">
              <a:buNone/>
              <a:defRPr sz="2000"/>
            </a:lvl4pPr>
            <a:lvl5pPr marL="1827170" indent="0">
              <a:buNone/>
              <a:defRPr sz="2000"/>
            </a:lvl5pPr>
            <a:lvl6pPr marL="2283964" indent="0">
              <a:buNone/>
              <a:defRPr sz="2000"/>
            </a:lvl6pPr>
            <a:lvl7pPr marL="2740758" indent="0">
              <a:buNone/>
              <a:defRPr sz="2000"/>
            </a:lvl7pPr>
            <a:lvl8pPr marL="3197549" indent="0">
              <a:buNone/>
              <a:defRPr sz="2000"/>
            </a:lvl8pPr>
            <a:lvl9pPr marL="3654343" indent="0">
              <a:buNone/>
              <a:defRPr sz="2000"/>
            </a:lvl9pPr>
          </a:lstStyle>
          <a:p>
            <a:endParaRPr lang="en-US" dirty="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D22DA0-BFD8-9240-A86B-9C263495BC5A}"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458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C51C6-15C4-F644-A114-9166B7CFB549}"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213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3D9447-9A15-2546-894D-CD80C03846B6}"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62005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a:t>
            </a:fld>
            <a:endParaRPr dirty="0"/>
          </a:p>
        </p:txBody>
      </p:sp>
    </p:spTree>
    <p:extLst>
      <p:ext uri="{BB962C8B-B14F-4D97-AF65-F5344CB8AC3E}">
        <p14:creationId xmlns:p14="http://schemas.microsoft.com/office/powerpoint/2010/main" val="6107097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58470854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91439" tIns="45719" rIns="91439" bIns="45719" anchor="t">
            <a:noAutofit/>
          </a:bodyPr>
          <a:lstStyle/>
          <a:p>
            <a:endParaRPr dirty="0"/>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1864854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Garamond" charset="0"/>
                <a:ea typeface="Garamond" charset="0"/>
                <a:cs typeface="Garamond" charset="0"/>
              </a:defRPr>
            </a:lvl1pPr>
            <a:lvl2pPr>
              <a:defRPr b="0" i="0">
                <a:latin typeface="Garamond" charset="0"/>
                <a:ea typeface="Garamond" charset="0"/>
                <a:cs typeface="Garamond" charset="0"/>
              </a:defRPr>
            </a:lvl2pPr>
            <a:lvl3pPr>
              <a:defRPr b="0" i="0">
                <a:latin typeface="Garamond" charset="0"/>
                <a:ea typeface="Garamond" charset="0"/>
                <a:cs typeface="Garamond" charset="0"/>
              </a:defRPr>
            </a:lvl3pPr>
            <a:lvl4pPr>
              <a:defRPr b="0" i="0">
                <a:latin typeface="Garamond" charset="0"/>
                <a:ea typeface="Garamond" charset="0"/>
                <a:cs typeface="Garamond" charset="0"/>
              </a:defRPr>
            </a:lvl4pPr>
            <a:lvl5pPr>
              <a:defRPr b="0" i="0">
                <a:latin typeface="Garamond" charset="0"/>
                <a:ea typeface="Garamond" charset="0"/>
                <a:cs typeface="Garamon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E6477-D797-0D46-A432-9199282C04EC}"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396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6791" indent="0">
              <a:buNone/>
              <a:defRPr sz="1800">
                <a:solidFill>
                  <a:schemeClr val="tx1">
                    <a:tint val="75000"/>
                  </a:schemeClr>
                </a:solidFill>
              </a:defRPr>
            </a:lvl2pPr>
            <a:lvl3pPr marL="913586" indent="0">
              <a:buNone/>
              <a:defRPr sz="1600">
                <a:solidFill>
                  <a:schemeClr val="tx1">
                    <a:tint val="75000"/>
                  </a:schemeClr>
                </a:solidFill>
              </a:defRPr>
            </a:lvl3pPr>
            <a:lvl4pPr marL="1370375" indent="0">
              <a:buNone/>
              <a:defRPr sz="1400">
                <a:solidFill>
                  <a:schemeClr val="tx1">
                    <a:tint val="75000"/>
                  </a:schemeClr>
                </a:solidFill>
              </a:defRPr>
            </a:lvl4pPr>
            <a:lvl5pPr marL="1827170" indent="0">
              <a:buNone/>
              <a:defRPr sz="1400">
                <a:solidFill>
                  <a:schemeClr val="tx1">
                    <a:tint val="75000"/>
                  </a:schemeClr>
                </a:solidFill>
              </a:defRPr>
            </a:lvl5pPr>
            <a:lvl6pPr marL="2283964" indent="0">
              <a:buNone/>
              <a:defRPr sz="1400">
                <a:solidFill>
                  <a:schemeClr val="tx1">
                    <a:tint val="75000"/>
                  </a:schemeClr>
                </a:solidFill>
              </a:defRPr>
            </a:lvl6pPr>
            <a:lvl7pPr marL="2740758" indent="0">
              <a:buNone/>
              <a:defRPr sz="1400">
                <a:solidFill>
                  <a:schemeClr val="tx1">
                    <a:tint val="75000"/>
                  </a:schemeClr>
                </a:solidFill>
              </a:defRPr>
            </a:lvl7pPr>
            <a:lvl8pPr marL="3197549" indent="0">
              <a:buNone/>
              <a:defRPr sz="1400">
                <a:solidFill>
                  <a:schemeClr val="tx1">
                    <a:tint val="75000"/>
                  </a:schemeClr>
                </a:solidFill>
              </a:defRPr>
            </a:lvl8pPr>
            <a:lvl9pPr marL="3654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F932D-1703-7140-B73D-494176D39EFE}"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4149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77D55-D321-6D4D-ACC8-4E1FEC876C7E}"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04747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4F6E7-8BD1-6E42-AF01-61D98660EA31}" type="datetime1">
              <a:rPr lang="en-US" smtClean="0"/>
              <a:t>5/6/2019</a:t>
            </a:fld>
            <a:endParaRPr lang="en-US" dirty="0"/>
          </a:p>
        </p:txBody>
      </p:sp>
      <p:sp>
        <p:nvSpPr>
          <p:cNvPr id="8" name="Footer Placeholder 7"/>
          <p:cNvSpPr>
            <a:spLocks noGrp="1"/>
          </p:cNvSpPr>
          <p:nvPr>
            <p:ph type="ftr" sz="quarter" idx="11"/>
          </p:nvPr>
        </p:nvSpPr>
        <p:spPr/>
        <p:txBody>
          <a:bodyPr/>
          <a:lstStyle/>
          <a:p>
            <a:r>
              <a:rPr lang="en-US" dirty="0"/>
              <a:t>@ TechWerks 2015</a:t>
            </a:r>
          </a:p>
        </p:txBody>
      </p:sp>
      <p:sp>
        <p:nvSpPr>
          <p:cNvPr id="9" name="Slide Number Placeholder 8"/>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04249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024C7-42AE-E647-A954-977FAFB58D02}" type="datetime1">
              <a:rPr lang="en-US" smtClean="0"/>
              <a:t>5/6/2019</a:t>
            </a:fld>
            <a:endParaRPr lang="en-US" dirty="0"/>
          </a:p>
        </p:txBody>
      </p:sp>
      <p:sp>
        <p:nvSpPr>
          <p:cNvPr id="4" name="Footer Placeholder 3"/>
          <p:cNvSpPr>
            <a:spLocks noGrp="1"/>
          </p:cNvSpPr>
          <p:nvPr>
            <p:ph type="ftr" sz="quarter" idx="11"/>
          </p:nvPr>
        </p:nvSpPr>
        <p:spPr/>
        <p:txBody>
          <a:bodyPr/>
          <a:lstStyle/>
          <a:p>
            <a:r>
              <a:rPr lang="en-US" dirty="0"/>
              <a:t>@ TechWerks 2015</a:t>
            </a:r>
          </a:p>
        </p:txBody>
      </p:sp>
      <p:sp>
        <p:nvSpPr>
          <p:cNvPr id="5" name="Slide Number Placeholder 4"/>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92761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59" y="3291089"/>
            <a:ext cx="7772400" cy="1362075"/>
          </a:xfrm>
        </p:spPr>
        <p:txBody>
          <a:bodyPr anchor="t"/>
          <a:lstStyle>
            <a:lvl1pPr algn="ctr">
              <a:defRPr sz="4000" b="1" i="0" cap="none">
                <a:solidFill>
                  <a:schemeClr val="tx1"/>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3058635" y="2778066"/>
            <a:ext cx="3301047" cy="369332"/>
          </a:xfrm>
          <a:prstGeom prst="rect">
            <a:avLst/>
          </a:prstGeom>
          <a:solidFill>
            <a:schemeClr val="tx1"/>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412776039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124" y="3212712"/>
            <a:ext cx="7772400" cy="1362075"/>
          </a:xfrm>
        </p:spPr>
        <p:txBody>
          <a:bodyPr anchor="t"/>
          <a:lstStyle>
            <a:lvl1pPr algn="ctr">
              <a:defRPr sz="4000" b="1" i="0" cap="none">
                <a:solidFill>
                  <a:schemeClr val="tx2"/>
                </a:solidFill>
                <a:latin typeface="Avenir Black" panose="02000503020000020003" pitchFamily="2" charset="0"/>
              </a:defRPr>
            </a:lvl1pPr>
          </a:lstStyle>
          <a:p>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2918800" y="2725815"/>
            <a:ext cx="3301047" cy="369332"/>
          </a:xfrm>
          <a:prstGeom prst="rect">
            <a:avLst/>
          </a:prstGeom>
          <a:solidFill>
            <a:schemeClr val="tx2"/>
          </a:solidFill>
        </p:spPr>
        <p:txBody>
          <a:bodyPr wrap="square" rtlCol="0" anchor="ctr">
            <a:spAutoFit/>
          </a:bodyPr>
          <a:lstStyle/>
          <a:p>
            <a:pPr algn="ctr"/>
            <a:r>
              <a:rPr lang="en-US" b="1" i="0" dirty="0">
                <a:solidFill>
                  <a:schemeClr val="bg1"/>
                </a:solidFill>
                <a:latin typeface="Avenir Black" panose="02000503020000020003" pitchFamily="2" charset="0"/>
              </a:rPr>
              <a:t>ACTIVITY</a:t>
            </a:r>
          </a:p>
        </p:txBody>
      </p:sp>
    </p:spTree>
    <p:extLst>
      <p:ext uri="{BB962C8B-B14F-4D97-AF65-F5344CB8AC3E}">
        <p14:creationId xmlns:p14="http://schemas.microsoft.com/office/powerpoint/2010/main" val="25707691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16A5F-153F-FA4D-9D09-091733C8D1ED}" type="datetime1">
              <a:rPr lang="en-US" smtClean="0"/>
              <a:t>5/6/2019</a:t>
            </a:fld>
            <a:endParaRPr lang="en-US" dirty="0"/>
          </a:p>
        </p:txBody>
      </p:sp>
      <p:sp>
        <p:nvSpPr>
          <p:cNvPr id="3" name="Footer Placeholder 2"/>
          <p:cNvSpPr>
            <a:spLocks noGrp="1"/>
          </p:cNvSpPr>
          <p:nvPr>
            <p:ph type="ftr" sz="quarter" idx="11"/>
          </p:nvPr>
        </p:nvSpPr>
        <p:spPr/>
        <p:txBody>
          <a:bodyPr/>
          <a:lstStyle/>
          <a:p>
            <a:r>
              <a:rPr lang="en-US" dirty="0"/>
              <a:t>@ TechWerks 2015</a:t>
            </a:r>
          </a:p>
        </p:txBody>
      </p:sp>
      <p:sp>
        <p:nvSpPr>
          <p:cNvPr id="4" name="Slide Number Placeholder 3"/>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419738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9169"/>
            <a:ext cx="8229600" cy="1143000"/>
          </a:xfrm>
          <a:prstGeom prst="rect">
            <a:avLst/>
          </a:prstGeom>
        </p:spPr>
        <p:txBody>
          <a:bodyPr vert="horz" lIns="91357" tIns="45678" rIns="91357"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357" tIns="45678" rIns="91357"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57" tIns="45678" rIns="91357" bIns="45678" rtlCol="0" anchor="ctr"/>
          <a:lstStyle>
            <a:lvl1pPr algn="l">
              <a:defRPr sz="1200">
                <a:solidFill>
                  <a:schemeClr val="tx1">
                    <a:tint val="75000"/>
                  </a:schemeClr>
                </a:solidFill>
              </a:defRPr>
            </a:lvl1pPr>
          </a:lstStyle>
          <a:p>
            <a:fld id="{4C704443-33DC-9449-A421-3824B4BFA832}" type="datetime1">
              <a:rPr lang="en-US" smtClean="0"/>
              <a:t>5/6/2019</a:t>
            </a:fld>
            <a:endParaRPr lang="en-US"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357" tIns="45678" rIns="91357" bIns="45678" rtlCol="0" anchor="ctr"/>
          <a:lstStyle>
            <a:lvl1pPr algn="ctr">
              <a:defRPr sz="1200">
                <a:solidFill>
                  <a:schemeClr val="tx1">
                    <a:tint val="75000"/>
                  </a:schemeClr>
                </a:solidFill>
              </a:defRPr>
            </a:lvl1pPr>
          </a:lstStyle>
          <a:p>
            <a:r>
              <a:rPr lang="en-US" dirty="0"/>
              <a:t>@ TechWerks 2015</a:t>
            </a: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57" tIns="45678" rIns="91357" bIns="45678" rtlCol="0" anchor="ctr"/>
          <a:lstStyle>
            <a:lvl1pPr algn="r">
              <a:defRPr sz="1200">
                <a:solidFill>
                  <a:schemeClr val="tx1">
                    <a:tint val="75000"/>
                  </a:schemeClr>
                </a:solidFill>
              </a:defRPr>
            </a:lvl1p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89930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sldNum="0" hdr="0" ftr="0" dt="0"/>
  <p:txStyles>
    <p:title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p:titleStyle>
    <p:bodyStyle>
      <a:lvl1pPr marL="342596" indent="-342596" algn="l" defTabSz="456791" rtl="0" eaLnBrk="1" latinLnBrk="0" hangingPunct="1">
        <a:spcBef>
          <a:spcPct val="20000"/>
        </a:spcBef>
        <a:buFont typeface="Arial"/>
        <a:buChar char="•"/>
        <a:defRPr sz="40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1pPr>
      <a:lvl2pPr marL="742288" indent="-285495" algn="l" defTabSz="456791" rtl="0" eaLnBrk="1" latinLnBrk="0" hangingPunct="1">
        <a:spcBef>
          <a:spcPct val="20000"/>
        </a:spcBef>
        <a:buFont typeface="Arial"/>
        <a:buChar char="–"/>
        <a:defRPr sz="36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2pPr>
      <a:lvl3pPr marL="1141981" indent="-228398" algn="l" defTabSz="456791" rtl="0" eaLnBrk="1" latinLnBrk="0" hangingPunct="1">
        <a:spcBef>
          <a:spcPct val="20000"/>
        </a:spcBef>
        <a:buFont typeface="Arial"/>
        <a:buChar char="•"/>
        <a:defRPr sz="32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3pPr>
      <a:lvl4pPr marL="1598774"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4pPr>
      <a:lvl5pPr marL="2055567"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3149D0-3023-C54A-82DE-B5DE3E55B783}"/>
              </a:ext>
            </a:extLst>
          </p:cNvPr>
          <p:cNvSpPr txBox="1"/>
          <p:nvPr/>
        </p:nvSpPr>
        <p:spPr>
          <a:xfrm>
            <a:off x="2921476" y="1843969"/>
            <a:ext cx="3301047" cy="2123658"/>
          </a:xfrm>
          <a:prstGeom prst="rect">
            <a:avLst/>
          </a:prstGeom>
          <a:noFill/>
        </p:spPr>
        <p:txBody>
          <a:bodyPr wrap="square" rtlCol="0">
            <a:spAutoFit/>
          </a:bodyPr>
          <a:lstStyle/>
          <a:p>
            <a:pPr algn="ctr"/>
            <a:r>
              <a:rPr lang="en-US" sz="4400" b="1" i="0" dirty="0">
                <a:latin typeface="Avenir Black" panose="02000503020000020003" pitchFamily="2" charset="0"/>
              </a:rPr>
              <a:t>Values Based Goals</a:t>
            </a:r>
          </a:p>
        </p:txBody>
      </p:sp>
    </p:spTree>
    <p:extLst>
      <p:ext uri="{BB962C8B-B14F-4D97-AF65-F5344CB8AC3E}">
        <p14:creationId xmlns:p14="http://schemas.microsoft.com/office/powerpoint/2010/main" val="1441518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1049471" y="1603874"/>
            <a:ext cx="7428003" cy="450411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200" dirty="0">
                <a:solidFill>
                  <a:srgbClr val="002060"/>
                </a:solidFill>
                <a:latin typeface="Avenir Roman" panose="02000503020000020003" pitchFamily="2" charset="0"/>
              </a:rPr>
              <a:t>What was </a:t>
            </a:r>
            <a:r>
              <a:rPr lang="en-US" sz="3200" dirty="0">
                <a:solidFill>
                  <a:srgbClr val="003046"/>
                </a:solidFill>
                <a:latin typeface="Avenir Roman" panose="02000503020000020003" pitchFamily="2" charset="0"/>
              </a:rPr>
              <a:t>challenging about setting your goals?</a:t>
            </a:r>
          </a:p>
          <a:p>
            <a:pPr algn="ctr"/>
            <a:endParaRPr lang="en-US" sz="3200" dirty="0">
              <a:solidFill>
                <a:srgbClr val="003046"/>
              </a:solidFill>
              <a:latin typeface="Avenir Roman" panose="02000503020000020003" pitchFamily="2" charset="0"/>
            </a:endParaRPr>
          </a:p>
          <a:p>
            <a:pPr algn="ctr"/>
            <a:r>
              <a:rPr lang="en-US" sz="3200" dirty="0">
                <a:solidFill>
                  <a:srgbClr val="003046"/>
                </a:solidFill>
                <a:latin typeface="Avenir Roman" panose="02000503020000020003" pitchFamily="2" charset="0"/>
              </a:rPr>
              <a:t>What strategies </a:t>
            </a:r>
            <a:r>
              <a:rPr lang="en-US" sz="3200" dirty="0">
                <a:solidFill>
                  <a:srgbClr val="002060"/>
                </a:solidFill>
                <a:latin typeface="Avenir Roman" panose="02000503020000020003" pitchFamily="2" charset="0"/>
              </a:rPr>
              <a:t>will you use </a:t>
            </a:r>
            <a:r>
              <a:rPr lang="en-US" sz="3200" dirty="0">
                <a:solidFill>
                  <a:srgbClr val="003046"/>
                </a:solidFill>
                <a:latin typeface="Avenir Roman" panose="02000503020000020003" pitchFamily="2" charset="0"/>
              </a:rPr>
              <a:t>to overcome obstacles?</a:t>
            </a:r>
          </a:p>
          <a:p>
            <a:pPr algn="ctr"/>
            <a:endParaRPr lang="en-US" sz="3200" dirty="0">
              <a:solidFill>
                <a:srgbClr val="003046"/>
              </a:solidFill>
              <a:latin typeface="Avenir Roman" panose="02000503020000020003" pitchFamily="2" charset="0"/>
            </a:endParaRPr>
          </a:p>
          <a:p>
            <a:pPr algn="ctr"/>
            <a:r>
              <a:rPr lang="en-US" sz="3200" b="1" dirty="0">
                <a:solidFill>
                  <a:srgbClr val="003046"/>
                </a:solidFill>
                <a:latin typeface="Avenir Roman" panose="02000503020000020003" pitchFamily="2" charset="0"/>
              </a:rPr>
              <a:t>Don’t forget to revisit your goals and set new ones as needed.  Do a weekly review of your progress.</a:t>
            </a:r>
          </a:p>
        </p:txBody>
      </p:sp>
      <p:sp>
        <p:nvSpPr>
          <p:cNvPr id="3" name="Title 2">
            <a:extLst>
              <a:ext uri="{FF2B5EF4-FFF2-40B4-BE49-F238E27FC236}">
                <a16:creationId xmlns:a16="http://schemas.microsoft.com/office/drawing/2014/main" id="{F05CD0FA-9836-E341-B48F-B52CEFE16B76}"/>
              </a:ext>
            </a:extLst>
          </p:cNvPr>
          <p:cNvSpPr>
            <a:spLocks noGrp="1"/>
          </p:cNvSpPr>
          <p:nvPr>
            <p:ph type="title"/>
          </p:nvPr>
        </p:nvSpPr>
        <p:spPr>
          <a:xfrm>
            <a:off x="666526" y="237924"/>
            <a:ext cx="7895583" cy="1206783"/>
          </a:xfrm>
        </p:spPr>
        <p:txBody>
          <a:bodyPr>
            <a:normAutofit/>
          </a:bodyPr>
          <a:lstStyle/>
          <a:p>
            <a:r>
              <a:rPr lang="en-US" dirty="0"/>
              <a:t>Debrief</a:t>
            </a:r>
          </a:p>
        </p:txBody>
      </p:sp>
    </p:spTree>
    <p:extLst>
      <p:ext uri="{BB962C8B-B14F-4D97-AF65-F5344CB8AC3E}">
        <p14:creationId xmlns:p14="http://schemas.microsoft.com/office/powerpoint/2010/main" val="159556998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Skill Review: Values-Based Goals</a:t>
            </a:r>
          </a:p>
        </p:txBody>
      </p:sp>
      <p:sp>
        <p:nvSpPr>
          <p:cNvPr id="3" name="Content Placeholder 2"/>
          <p:cNvSpPr>
            <a:spLocks noGrp="1"/>
          </p:cNvSpPr>
          <p:nvPr>
            <p:ph idx="1"/>
          </p:nvPr>
        </p:nvSpPr>
        <p:spPr>
          <a:xfrm>
            <a:off x="457200" y="1302170"/>
            <a:ext cx="8229600" cy="5320304"/>
          </a:xfrm>
        </p:spPr>
        <p:txBody>
          <a:bodyPr>
            <a:normAutofit fontScale="85000" lnSpcReduction="10000"/>
          </a:bodyPr>
          <a:lstStyle/>
          <a:p>
            <a:r>
              <a:rPr lang="en-US" sz="4400" dirty="0"/>
              <a:t>Values Based Goals help us find opportunities to live our values.</a:t>
            </a:r>
          </a:p>
          <a:p>
            <a:pPr marL="1199743" lvl="1" indent="-742950">
              <a:buFont typeface="+mj-lt"/>
              <a:buAutoNum type="arabicPeriod"/>
            </a:pPr>
            <a:r>
              <a:rPr lang="en-US" sz="4000" dirty="0"/>
              <a:t>Define your values (what you stand for)?</a:t>
            </a:r>
          </a:p>
          <a:p>
            <a:pPr marL="1199743" lvl="1" indent="-742950">
              <a:buFont typeface="+mj-lt"/>
              <a:buAutoNum type="arabicPeriod"/>
            </a:pPr>
            <a:r>
              <a:rPr lang="en-US" sz="4000" dirty="0"/>
              <a:t>Live Your Values by charting your course: What will you do to live that value in the next 24 hours?  2 weeks? 3 months?</a:t>
            </a:r>
          </a:p>
          <a:p>
            <a:pPr marL="1199743" lvl="1" indent="-742950">
              <a:buFont typeface="+mj-lt"/>
              <a:buAutoNum type="arabicPeriod"/>
            </a:pPr>
            <a:r>
              <a:rPr lang="en-US" sz="4000" dirty="0"/>
              <a:t>What is your plan for overcoming potential challenges?</a:t>
            </a:r>
          </a:p>
          <a:p>
            <a:pPr marL="1199743" lvl="1" indent="-742950">
              <a:buFont typeface="+mj-lt"/>
              <a:buAutoNum type="arabicPeriod"/>
            </a:pPr>
            <a:r>
              <a:rPr lang="en-US" sz="4000" dirty="0"/>
              <a:t>Revisit your plan as needed</a:t>
            </a:r>
          </a:p>
        </p:txBody>
      </p:sp>
    </p:spTree>
    <p:extLst>
      <p:ext uri="{BB962C8B-B14F-4D97-AF65-F5344CB8AC3E}">
        <p14:creationId xmlns:p14="http://schemas.microsoft.com/office/powerpoint/2010/main" val="264317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6-Warhawk Matt Scott in Nike No Excuses Commer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381000"/>
            <a:ext cx="5943600" cy="5324475"/>
          </a:xfrm>
          <a:prstGeom prst="rect">
            <a:avLst/>
          </a:prstGeom>
        </p:spPr>
      </p:pic>
    </p:spTree>
    <p:extLst>
      <p:ext uri="{BB962C8B-B14F-4D97-AF65-F5344CB8AC3E}">
        <p14:creationId xmlns:p14="http://schemas.microsoft.com/office/powerpoint/2010/main" val="241814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8" y="457200"/>
            <a:ext cx="8229600" cy="1143000"/>
          </a:xfrm>
        </p:spPr>
        <p:txBody>
          <a:bodyPr>
            <a:normAutofit fontScale="90000"/>
          </a:bodyPr>
          <a:lstStyle/>
          <a:p>
            <a:r>
              <a:rPr lang="en-US" dirty="0"/>
              <a:t>How Does Values Based Goals Help You?</a:t>
            </a:r>
          </a:p>
        </p:txBody>
      </p:sp>
      <p:sp>
        <p:nvSpPr>
          <p:cNvPr id="3" name="Text Placeholder 2"/>
          <p:cNvSpPr>
            <a:spLocks noGrp="1"/>
          </p:cNvSpPr>
          <p:nvPr>
            <p:ph type="body" idx="1"/>
          </p:nvPr>
        </p:nvSpPr>
        <p:spPr>
          <a:xfrm>
            <a:off x="457200" y="1905000"/>
            <a:ext cx="8229600" cy="4525963"/>
          </a:xfrm>
        </p:spPr>
        <p:txBody>
          <a:bodyPr>
            <a:normAutofit/>
          </a:bodyPr>
          <a:lstStyle/>
          <a:p>
            <a:r>
              <a:rPr lang="en-US" dirty="0">
                <a:solidFill>
                  <a:srgbClr val="000000"/>
                </a:solidFill>
                <a:latin typeface="Garamond" panose="02020404030301010803" pitchFamily="18" charset="0"/>
              </a:rPr>
              <a:t>Goals that are values-based are those that are </a:t>
            </a:r>
            <a:r>
              <a:rPr lang="en-US" b="1" i="1" dirty="0">
                <a:solidFill>
                  <a:srgbClr val="000000"/>
                </a:solidFill>
                <a:latin typeface="Garamond" panose="02020404030301010803" pitchFamily="18" charset="0"/>
              </a:rPr>
              <a:t>meaningful to you</a:t>
            </a:r>
            <a:r>
              <a:rPr lang="en-US" dirty="0">
                <a:solidFill>
                  <a:srgbClr val="000000"/>
                </a:solidFill>
                <a:latin typeface="Garamond" panose="02020404030301010803" pitchFamily="18" charset="0"/>
              </a:rPr>
              <a:t>. They:</a:t>
            </a:r>
          </a:p>
          <a:p>
            <a:pPr lvl="1"/>
            <a:r>
              <a:rPr lang="en-US" dirty="0">
                <a:solidFill>
                  <a:srgbClr val="000000"/>
                </a:solidFill>
                <a:latin typeface="Garamond" panose="02020404030301010803" pitchFamily="18" charset="0"/>
              </a:rPr>
              <a:t>Provide a sense of purpose and meaning</a:t>
            </a:r>
          </a:p>
          <a:p>
            <a:pPr lvl="1"/>
            <a:r>
              <a:rPr lang="en-US" dirty="0">
                <a:latin typeface="Garamond" panose="02020404030301010803" pitchFamily="18" charset="0"/>
              </a:rPr>
              <a:t>Ensure you are pursuing YOUR goals, not the expectations of others</a:t>
            </a:r>
          </a:p>
          <a:p>
            <a:pPr lvl="1"/>
            <a:r>
              <a:rPr lang="en-US" dirty="0">
                <a:solidFill>
                  <a:srgbClr val="000000"/>
                </a:solidFill>
                <a:latin typeface="Garamond" panose="02020404030301010803" pitchFamily="18" charset="0"/>
              </a:rPr>
              <a:t>Help us prioritize what is important</a:t>
            </a:r>
          </a:p>
          <a:p>
            <a:pPr marL="456793" lvl="1" indent="0">
              <a:buNone/>
            </a:pPr>
            <a:endParaRPr lang="en-US" dirty="0">
              <a:solidFill>
                <a:srgbClr val="000000"/>
              </a:solidFill>
              <a:latin typeface="Garamond" panose="02020404030301010803" pitchFamily="18" charset="0"/>
            </a:endParaRPr>
          </a:p>
          <a:p>
            <a:endParaRPr lang="en-US" sz="3375" dirty="0"/>
          </a:p>
        </p:txBody>
      </p:sp>
      <p:sp>
        <p:nvSpPr>
          <p:cNvPr id="4" name="TextBox 3">
            <a:extLst>
              <a:ext uri="{FF2B5EF4-FFF2-40B4-BE49-F238E27FC236}">
                <a16:creationId xmlns:a16="http://schemas.microsoft.com/office/drawing/2014/main" id="{2D981190-B8F9-F641-B576-3703025744E7}"/>
              </a:ext>
            </a:extLst>
          </p:cNvPr>
          <p:cNvSpPr txBox="1"/>
          <p:nvPr/>
        </p:nvSpPr>
        <p:spPr>
          <a:xfrm>
            <a:off x="6653446" y="6366431"/>
            <a:ext cx="2033354" cy="369332"/>
          </a:xfrm>
          <a:prstGeom prst="rect">
            <a:avLst/>
          </a:prstGeom>
          <a:noFill/>
        </p:spPr>
        <p:txBody>
          <a:bodyPr wrap="none" lIns="91424" tIns="45712" rIns="91424" bIns="45712" rtlCol="0">
            <a:spAutoFit/>
          </a:bodyPr>
          <a:lstStyle/>
          <a:p>
            <a:r>
              <a:rPr lang="en-US" dirty="0">
                <a:latin typeface="Garamond" panose="02020404030301010803" pitchFamily="18" charset="0"/>
              </a:rPr>
              <a:t>(Ryan &amp; Deci, 2000)</a:t>
            </a:r>
          </a:p>
        </p:txBody>
      </p:sp>
    </p:spTree>
    <p:extLst>
      <p:ext uri="{BB962C8B-B14F-4D97-AF65-F5344CB8AC3E}">
        <p14:creationId xmlns:p14="http://schemas.microsoft.com/office/powerpoint/2010/main" val="41012231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6936-10E3-4044-837B-9C47F37628D5}"/>
              </a:ext>
            </a:extLst>
          </p:cNvPr>
          <p:cNvSpPr>
            <a:spLocks noGrp="1"/>
          </p:cNvSpPr>
          <p:nvPr>
            <p:ph type="title"/>
          </p:nvPr>
        </p:nvSpPr>
        <p:spPr/>
        <p:txBody>
          <a:bodyPr>
            <a:normAutofit fontScale="90000"/>
          </a:bodyPr>
          <a:lstStyle/>
          <a:p>
            <a:r>
              <a:rPr lang="en-US" dirty="0"/>
              <a:t>Define your Values:</a:t>
            </a:r>
            <a:br>
              <a:rPr lang="en-US" dirty="0"/>
            </a:br>
            <a:r>
              <a:rPr lang="en-US" dirty="0"/>
              <a:t>What’s the Best Version of You?</a:t>
            </a:r>
            <a:br>
              <a:rPr lang="en-US" dirty="0"/>
            </a:br>
            <a:endParaRPr lang="en-US" dirty="0"/>
          </a:p>
        </p:txBody>
      </p:sp>
    </p:spTree>
    <p:extLst>
      <p:ext uri="{BB962C8B-B14F-4D97-AF65-F5344CB8AC3E}">
        <p14:creationId xmlns:p14="http://schemas.microsoft.com/office/powerpoint/2010/main" val="3769414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Define Your Values: Best Version of You</a:t>
            </a:r>
          </a:p>
        </p:txBody>
      </p:sp>
      <p:sp>
        <p:nvSpPr>
          <p:cNvPr id="3" name="Text Placeholder 2"/>
          <p:cNvSpPr>
            <a:spLocks noGrp="1"/>
          </p:cNvSpPr>
          <p:nvPr>
            <p:ph type="body" idx="1"/>
          </p:nvPr>
        </p:nvSpPr>
        <p:spPr>
          <a:xfrm>
            <a:off x="457200" y="1600200"/>
            <a:ext cx="8229600" cy="5022273"/>
          </a:xfrm>
        </p:spPr>
        <p:txBody>
          <a:bodyPr>
            <a:normAutofit/>
          </a:bodyPr>
          <a:lstStyle/>
          <a:p>
            <a:r>
              <a:rPr lang="en-US" sz="3375" dirty="0"/>
              <a:t>Imagine your life in the future. </a:t>
            </a:r>
          </a:p>
          <a:p>
            <a:pPr lvl="1"/>
            <a:r>
              <a:rPr lang="en-US" sz="3000" dirty="0"/>
              <a:t>What is the best possible life you can imagine? </a:t>
            </a:r>
          </a:p>
          <a:p>
            <a:pPr lvl="1"/>
            <a:r>
              <a:rPr lang="en-US" sz="3000" dirty="0"/>
              <a:t>What do you stand for?</a:t>
            </a:r>
          </a:p>
          <a:p>
            <a:pPr lvl="1"/>
            <a:r>
              <a:rPr lang="en-US" sz="3000" dirty="0"/>
              <a:t>What does that future look like? </a:t>
            </a:r>
            <a:r>
              <a:rPr lang="en-US" sz="3000" b="1" dirty="0"/>
              <a:t>Be specific.</a:t>
            </a:r>
          </a:p>
          <a:p>
            <a:pPr lvl="1"/>
            <a:r>
              <a:rPr lang="en-US" sz="3000" dirty="0"/>
              <a:t>Think about the life you want to ‘live.’  Don’t focus on material things.  </a:t>
            </a:r>
            <a:endParaRPr lang="en-US" sz="3375" dirty="0"/>
          </a:p>
          <a:p>
            <a:pPr marL="82550" lvl="1" indent="0" algn="ctr">
              <a:buNone/>
            </a:pPr>
            <a:r>
              <a:rPr lang="en-US" sz="3375" dirty="0"/>
              <a:t>Don’t worry about grammar or spelling and </a:t>
            </a:r>
          </a:p>
          <a:p>
            <a:pPr marL="82550" lvl="1" indent="0" algn="ctr">
              <a:buNone/>
            </a:pPr>
            <a:r>
              <a:rPr lang="en-US" sz="3375" dirty="0"/>
              <a:t>just keep writing for at least five minutes</a:t>
            </a:r>
          </a:p>
        </p:txBody>
      </p:sp>
    </p:spTree>
    <p:extLst>
      <p:ext uri="{BB962C8B-B14F-4D97-AF65-F5344CB8AC3E}">
        <p14:creationId xmlns:p14="http://schemas.microsoft.com/office/powerpoint/2010/main" val="39405272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715997" y="315166"/>
            <a:ext cx="3407296" cy="622766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4000" b="1" dirty="0">
                <a:solidFill>
                  <a:srgbClr val="003046"/>
                </a:solidFill>
                <a:latin typeface="Avenir Black" panose="02000503020000020003" pitchFamily="2" charset="0"/>
              </a:rPr>
              <a:t>Values: What you stand for</a:t>
            </a:r>
          </a:p>
          <a:p>
            <a:pPr algn="ctr"/>
            <a:endParaRPr lang="en-US" sz="3200" dirty="0">
              <a:solidFill>
                <a:srgbClr val="003046"/>
              </a:solidFill>
              <a:latin typeface="Avenir Roman" panose="02000503020000020003" pitchFamily="2" charset="0"/>
            </a:endParaRPr>
          </a:p>
          <a:p>
            <a:pPr algn="ctr"/>
            <a:r>
              <a:rPr lang="en-US" sz="3200" dirty="0">
                <a:solidFill>
                  <a:srgbClr val="003046"/>
                </a:solidFill>
                <a:latin typeface="Avenir Roman" panose="02000503020000020003" pitchFamily="2" charset="0"/>
              </a:rPr>
              <a:t>What </a:t>
            </a:r>
            <a:r>
              <a:rPr lang="en-US" sz="3200" b="1" dirty="0">
                <a:solidFill>
                  <a:srgbClr val="003046"/>
                </a:solidFill>
                <a:latin typeface="Avenir Roman" panose="02000503020000020003" pitchFamily="2" charset="0"/>
              </a:rPr>
              <a:t>values</a:t>
            </a:r>
            <a:r>
              <a:rPr lang="en-US" sz="3200" dirty="0">
                <a:solidFill>
                  <a:srgbClr val="003046"/>
                </a:solidFill>
                <a:latin typeface="Avenir Roman" panose="02000503020000020003" pitchFamily="2" charset="0"/>
              </a:rPr>
              <a:t> did you mention in your description?</a:t>
            </a:r>
          </a:p>
          <a:p>
            <a:pPr algn="ctr"/>
            <a:endParaRPr lang="en-US" sz="3200" dirty="0">
              <a:solidFill>
                <a:srgbClr val="003046"/>
              </a:solidFill>
              <a:latin typeface="Avenir Roman" panose="02000503020000020003" pitchFamily="2" charset="0"/>
            </a:endParaRPr>
          </a:p>
          <a:p>
            <a:pPr algn="ctr"/>
            <a:r>
              <a:rPr lang="en-US" sz="3200" dirty="0">
                <a:solidFill>
                  <a:srgbClr val="003046"/>
                </a:solidFill>
                <a:latin typeface="Avenir Roman" panose="02000503020000020003" pitchFamily="2" charset="0"/>
              </a:rPr>
              <a:t>What challenges did you have thinking about your best possible self?</a:t>
            </a:r>
          </a:p>
        </p:txBody>
      </p:sp>
      <p:pic>
        <p:nvPicPr>
          <p:cNvPr id="3" name="Picture Placeholder 4">
            <a:extLst>
              <a:ext uri="{FF2B5EF4-FFF2-40B4-BE49-F238E27FC236}">
                <a16:creationId xmlns:a16="http://schemas.microsoft.com/office/drawing/2014/main" id="{DBCC4BE2-36ED-E140-B65A-C01669C55B26}"/>
              </a:ext>
            </a:extLst>
          </p:cNvPr>
          <p:cNvPicPr>
            <a:picLocks noChangeAspect="1"/>
          </p:cNvPicPr>
          <p:nvPr/>
        </p:nvPicPr>
        <p:blipFill>
          <a:blip r:embed="rId3">
            <a:extLst>
              <a:ext uri="{28A0092B-C50C-407E-A947-70E740481C1C}">
                <a14:useLocalDpi xmlns:a14="http://schemas.microsoft.com/office/drawing/2010/main" val="0"/>
              </a:ext>
            </a:extLst>
          </a:blip>
          <a:srcRect l="29710" r="29710"/>
          <a:stretch>
            <a:fillRect/>
          </a:stretch>
        </p:blipFill>
        <p:spPr>
          <a:xfrm>
            <a:off x="4723805" y="-477419"/>
            <a:ext cx="4420195" cy="7335419"/>
          </a:xfrm>
          <a:prstGeom prst="rect">
            <a:avLst/>
          </a:prstGeom>
        </p:spPr>
      </p:pic>
    </p:spTree>
    <p:extLst>
      <p:ext uri="{BB962C8B-B14F-4D97-AF65-F5344CB8AC3E}">
        <p14:creationId xmlns:p14="http://schemas.microsoft.com/office/powerpoint/2010/main" val="340142262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p:cNvSpPr/>
          <p:nvPr/>
        </p:nvSpPr>
        <p:spPr>
          <a:xfrm>
            <a:off x="360219" y="332071"/>
            <a:ext cx="2663598" cy="626493"/>
          </a:xfrm>
          <a:prstGeom prst="rect">
            <a:avLst/>
          </a:prstGeom>
          <a:solidFill>
            <a:schemeClr val="tx2"/>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r>
              <a:rPr lang="en-US" sz="1969" b="1" dirty="0">
                <a:latin typeface="Avenir Black" panose="02000503020000020003" pitchFamily="2" charset="0"/>
                <a:ea typeface="Quicksand" charset="0"/>
                <a:cs typeface="Quicksand" charset="0"/>
              </a:rPr>
              <a:t>Key Points</a:t>
            </a:r>
            <a:endParaRPr sz="1969" b="1" dirty="0">
              <a:latin typeface="Avenir Black" panose="02000503020000020003" pitchFamily="2" charset="0"/>
              <a:ea typeface="Quicksand" charset="0"/>
              <a:cs typeface="Quicksand" charset="0"/>
            </a:endParaRPr>
          </a:p>
        </p:txBody>
      </p:sp>
      <p:sp>
        <p:nvSpPr>
          <p:cNvPr id="142" name="Define Your Values"/>
          <p:cNvSpPr txBox="1"/>
          <p:nvPr/>
        </p:nvSpPr>
        <p:spPr>
          <a:xfrm>
            <a:off x="360219" y="1181150"/>
            <a:ext cx="4418258" cy="590450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marL="287338" indent="-287338">
              <a:buFont typeface="Arial" panose="020B0604020202020204" pitchFamily="34" charset="0"/>
              <a:buChar char="•"/>
            </a:pPr>
            <a:r>
              <a:rPr lang="en-US" sz="2800" dirty="0">
                <a:solidFill>
                  <a:schemeClr val="tx2"/>
                </a:solidFill>
                <a:latin typeface="Avenir Medium" panose="02000503020000020003" pitchFamily="2" charset="0"/>
              </a:rPr>
              <a:t>Your goals should be aligned with your values </a:t>
            </a:r>
          </a:p>
          <a:p>
            <a:pPr marL="571500" indent="-571500">
              <a:buFont typeface="Arial" panose="020B0604020202020204" pitchFamily="34" charset="0"/>
              <a:buChar char="•"/>
            </a:pPr>
            <a:endParaRPr lang="en-US" sz="2800" dirty="0">
              <a:solidFill>
                <a:schemeClr val="tx2"/>
              </a:solidFill>
              <a:latin typeface="Avenir Medium" panose="02000503020000020003" pitchFamily="2" charset="0"/>
            </a:endParaRPr>
          </a:p>
          <a:p>
            <a:pPr marL="287338" indent="-287338">
              <a:buFont typeface="Arial" panose="020B0604020202020204" pitchFamily="34" charset="0"/>
              <a:buChar char="•"/>
            </a:pPr>
            <a:r>
              <a:rPr lang="en-US" sz="2800" dirty="0">
                <a:solidFill>
                  <a:schemeClr val="tx2"/>
                </a:solidFill>
                <a:latin typeface="Avenir Medium" panose="02000503020000020003" pitchFamily="2" charset="0"/>
              </a:rPr>
              <a:t>Values are the key to making progress towards your best possible self.</a:t>
            </a:r>
            <a:endParaRPr lang="en-US" sz="1050" dirty="0">
              <a:solidFill>
                <a:srgbClr val="003046"/>
              </a:solidFill>
              <a:latin typeface="Avenir Roman" panose="02000503020000020003" pitchFamily="2" charset="0"/>
            </a:endParaRPr>
          </a:p>
          <a:p>
            <a:pPr marL="571500" indent="-571500">
              <a:buFont typeface="Arial" panose="020B0604020202020204" pitchFamily="34" charset="0"/>
              <a:buChar char="•"/>
            </a:pPr>
            <a:endParaRPr lang="en-US" sz="2800" dirty="0">
              <a:solidFill>
                <a:srgbClr val="003046"/>
              </a:solidFill>
              <a:latin typeface="Avenir Roman" panose="02000503020000020003" pitchFamily="2" charset="0"/>
            </a:endParaRPr>
          </a:p>
          <a:p>
            <a:pPr marL="287338" indent="-287338">
              <a:buFont typeface="Arial" panose="020B0604020202020204" pitchFamily="34" charset="0"/>
              <a:buChar char="•"/>
            </a:pPr>
            <a:r>
              <a:rPr lang="en-US" sz="2800" dirty="0">
                <a:solidFill>
                  <a:schemeClr val="tx2"/>
                </a:solidFill>
                <a:latin typeface="Avenir Medium" panose="02000503020000020003" pitchFamily="2" charset="0"/>
              </a:rPr>
              <a:t>Values-based goals ensure you take action to live those values every day</a:t>
            </a:r>
          </a:p>
          <a:p>
            <a:pPr marL="571500" indent="-571500">
              <a:buFont typeface="Arial" panose="020B0604020202020204" pitchFamily="34" charset="0"/>
              <a:buChar char="•"/>
            </a:pPr>
            <a:endParaRPr lang="en-US" sz="3200" dirty="0">
              <a:solidFill>
                <a:schemeClr val="tx2"/>
              </a:solidFill>
              <a:latin typeface="Avenir Medium" panose="02000503020000020003" pitchFamily="2" charset="0"/>
            </a:endParaRPr>
          </a:p>
          <a:p>
            <a:pPr marL="571500" indent="-571500">
              <a:buFont typeface="Arial" panose="020B0604020202020204" pitchFamily="34" charset="0"/>
              <a:buChar char="•"/>
            </a:pPr>
            <a:endParaRPr lang="en-US" sz="1100" dirty="0">
              <a:solidFill>
                <a:srgbClr val="003046"/>
              </a:solidFill>
              <a:latin typeface="Avenir Roman" panose="02000503020000020003" pitchFamily="2" charset="0"/>
            </a:endParaRPr>
          </a:p>
        </p:txBody>
      </p:sp>
      <p:pic>
        <p:nvPicPr>
          <p:cNvPr id="4" name="PI6A3508.jpg" descr="PI6A3508.jpg">
            <a:extLst>
              <a:ext uri="{FF2B5EF4-FFF2-40B4-BE49-F238E27FC236}">
                <a16:creationId xmlns:a16="http://schemas.microsoft.com/office/drawing/2014/main" id="{2893DAF5-65C7-F443-8695-37AA6C91AF9E}"/>
              </a:ext>
            </a:extLst>
          </p:cNvPr>
          <p:cNvPicPr>
            <a:picLocks noChangeAspect="1"/>
          </p:cNvPicPr>
          <p:nvPr/>
        </p:nvPicPr>
        <p:blipFill>
          <a:blip r:embed="rId3">
            <a:extLst/>
          </a:blip>
          <a:srcRect l="8927" r="37322"/>
          <a:stretch>
            <a:fillRect/>
          </a:stretch>
        </p:blipFill>
        <p:spPr>
          <a:xfrm>
            <a:off x="4778477" y="460627"/>
            <a:ext cx="4786524" cy="5936745"/>
          </a:xfrm>
          <a:prstGeom prst="rect">
            <a:avLst/>
          </a:prstGeom>
          <a:ln w="12700">
            <a:miter lim="400000"/>
          </a:ln>
        </p:spPr>
      </p:pic>
    </p:spTree>
    <p:extLst>
      <p:ext uri="{BB962C8B-B14F-4D97-AF65-F5344CB8AC3E}">
        <p14:creationId xmlns:p14="http://schemas.microsoft.com/office/powerpoint/2010/main" val="26254828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6526" y="237924"/>
            <a:ext cx="7895583" cy="1206783"/>
          </a:xfrm>
        </p:spPr>
        <p:txBody>
          <a:bodyPr>
            <a:normAutofit fontScale="90000"/>
          </a:bodyPr>
          <a:lstStyle/>
          <a:p>
            <a:r>
              <a:rPr lang="en-US" dirty="0"/>
              <a:t>Live Your Values: Chart Your Course</a:t>
            </a:r>
          </a:p>
        </p:txBody>
      </p:sp>
      <p:sp>
        <p:nvSpPr>
          <p:cNvPr id="4" name="Text Placeholder 3"/>
          <p:cNvSpPr>
            <a:spLocks noGrp="1"/>
          </p:cNvSpPr>
          <p:nvPr>
            <p:ph type="body" sz="quarter" idx="1"/>
          </p:nvPr>
        </p:nvSpPr>
        <p:spPr>
          <a:xfrm>
            <a:off x="510047" y="1620982"/>
            <a:ext cx="8090551" cy="5237018"/>
          </a:xfrm>
        </p:spPr>
        <p:txBody>
          <a:bodyPr>
            <a:normAutofit lnSpcReduction="10000"/>
          </a:bodyPr>
          <a:lstStyle/>
          <a:p>
            <a:r>
              <a:rPr lang="en-US" sz="3200" dirty="0"/>
              <a:t>What will you do to live that value:</a:t>
            </a:r>
          </a:p>
          <a:p>
            <a:pPr marL="479954" lvl="5" indent="0" algn="ctr">
              <a:spcBef>
                <a:spcPts val="844"/>
              </a:spcBef>
              <a:buFont typeface="Arial" charset="0"/>
              <a:buChar char="•"/>
            </a:pPr>
            <a:r>
              <a:rPr lang="en-US" sz="3600" dirty="0">
                <a:latin typeface="Garamond" panose="02020404030301010803" pitchFamily="18" charset="0"/>
                <a:ea typeface="Cormorant Garamond" charset="0"/>
                <a:cs typeface="Cormorant Garamond" charset="0"/>
              </a:rPr>
              <a:t>In the next 24 hours?</a:t>
            </a:r>
          </a:p>
          <a:p>
            <a:pPr marL="479954" lvl="5" indent="0" algn="ctr">
              <a:spcBef>
                <a:spcPts val="844"/>
              </a:spcBef>
              <a:buFont typeface="Arial" charset="0"/>
              <a:buChar char="•"/>
            </a:pPr>
            <a:r>
              <a:rPr lang="en-US" sz="3600" dirty="0">
                <a:latin typeface="Garamond" panose="02020404030301010803" pitchFamily="18" charset="0"/>
                <a:ea typeface="Cormorant Garamond" charset="0"/>
                <a:cs typeface="Cormorant Garamond" charset="0"/>
              </a:rPr>
              <a:t>In the next two weeks?</a:t>
            </a:r>
          </a:p>
          <a:p>
            <a:pPr marL="479954" lvl="5" indent="0" algn="ctr">
              <a:spcBef>
                <a:spcPts val="844"/>
              </a:spcBef>
              <a:buFont typeface="Arial" charset="0"/>
              <a:buChar char="•"/>
            </a:pPr>
            <a:r>
              <a:rPr lang="en-US" sz="3600" dirty="0">
                <a:latin typeface="Garamond" panose="02020404030301010803" pitchFamily="18" charset="0"/>
                <a:ea typeface="Cormorant Garamond" charset="0"/>
                <a:cs typeface="Cormorant Garamond" charset="0"/>
              </a:rPr>
              <a:t>In the next 3 months?</a:t>
            </a:r>
          </a:p>
          <a:p>
            <a:pPr lvl="3" indent="0">
              <a:spcBef>
                <a:spcPts val="844"/>
              </a:spcBef>
            </a:pPr>
            <a:endParaRPr lang="en-US" sz="3200" dirty="0">
              <a:latin typeface="Avenir Roman" panose="02000503020000020003" pitchFamily="2" charset="0"/>
              <a:ea typeface="Cormorant Garamond" charset="0"/>
              <a:cs typeface="Cormorant Garamond" charset="0"/>
            </a:endParaRPr>
          </a:p>
          <a:p>
            <a:pPr lvl="3" indent="0">
              <a:spcBef>
                <a:spcPts val="844"/>
              </a:spcBef>
            </a:pPr>
            <a:r>
              <a:rPr lang="en-US" sz="3200" dirty="0">
                <a:latin typeface="Avenir Roman" panose="02000503020000020003" pitchFamily="2" charset="0"/>
                <a:ea typeface="Cormorant Garamond" charset="0"/>
                <a:cs typeface="Cormorant Garamond" charset="0"/>
              </a:rPr>
              <a:t>What obstacles might you encounter?  How will you overcome?</a:t>
            </a:r>
          </a:p>
          <a:p>
            <a:pPr lvl="3" indent="0">
              <a:spcBef>
                <a:spcPts val="844"/>
              </a:spcBef>
            </a:pPr>
            <a:endParaRPr lang="en-US" sz="3200" dirty="0">
              <a:latin typeface="Avenir Roman" panose="02000503020000020003" pitchFamily="2" charset="0"/>
              <a:ea typeface="Cormorant Garamond" charset="0"/>
              <a:cs typeface="Cormorant Garamond" charset="0"/>
            </a:endParaRPr>
          </a:p>
          <a:p>
            <a:pPr lvl="3" indent="0">
              <a:spcBef>
                <a:spcPts val="844"/>
              </a:spcBef>
            </a:pPr>
            <a:r>
              <a:rPr lang="en-US" sz="3200" dirty="0">
                <a:latin typeface="Avenir Roman" panose="02000503020000020003" pitchFamily="2" charset="0"/>
                <a:ea typeface="Cormorant Garamond" charset="0"/>
                <a:cs typeface="Cormorant Garamond" charset="0"/>
              </a:rPr>
              <a:t>Revisit your plan as needed.</a:t>
            </a:r>
          </a:p>
          <a:p>
            <a:endParaRPr lang="en-US" dirty="0"/>
          </a:p>
        </p:txBody>
      </p:sp>
    </p:spTree>
    <p:extLst>
      <p:ext uri="{BB962C8B-B14F-4D97-AF65-F5344CB8AC3E}">
        <p14:creationId xmlns:p14="http://schemas.microsoft.com/office/powerpoint/2010/main" val="217604218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8B2964-59EB-E248-A7B0-60842864ABDC}"/>
              </a:ext>
            </a:extLst>
          </p:cNvPr>
          <p:cNvSpPr>
            <a:spLocks noGrp="1"/>
          </p:cNvSpPr>
          <p:nvPr>
            <p:ph type="title"/>
          </p:nvPr>
        </p:nvSpPr>
        <p:spPr/>
        <p:txBody>
          <a:bodyPr/>
          <a:lstStyle/>
          <a:p>
            <a:r>
              <a:rPr lang="en-US" dirty="0"/>
              <a:t>Live Your Values: Chart Your Course</a:t>
            </a:r>
          </a:p>
        </p:txBody>
      </p:sp>
    </p:spTree>
    <p:extLst>
      <p:ext uri="{BB962C8B-B14F-4D97-AF65-F5344CB8AC3E}">
        <p14:creationId xmlns:p14="http://schemas.microsoft.com/office/powerpoint/2010/main" val="3059099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21546" y="178594"/>
            <a:ext cx="1900908" cy="401837"/>
            <a:chOff x="5018219" y="4005632"/>
            <a:chExt cx="2703513" cy="571501"/>
          </a:xfrm>
        </p:grpSpPr>
        <p:sp>
          <p:nvSpPr>
            <p:cNvPr id="5" name="Rectangle"/>
            <p:cNvSpPr/>
            <p:nvPr/>
          </p:nvSpPr>
          <p:spPr>
            <a:xfrm>
              <a:off x="5018219" y="4005632"/>
              <a:ext cx="2703513" cy="571501"/>
            </a:xfrm>
            <a:prstGeom prst="rect">
              <a:avLst/>
            </a:prstGeom>
            <a:solidFill>
              <a:srgbClr val="003046"/>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6" name="ACTIVITY"/>
            <p:cNvSpPr txBox="1"/>
            <p:nvPr/>
          </p:nvSpPr>
          <p:spPr>
            <a:xfrm>
              <a:off x="5795961" y="4101564"/>
              <a:ext cx="1105716" cy="37963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0">
                  <a:solidFill>
                    <a:srgbClr val="003046"/>
                  </a:solidFill>
                  <a:latin typeface="Quicksand Bold"/>
                  <a:ea typeface="Quicksand Bold"/>
                  <a:cs typeface="Quicksand Bold"/>
                  <a:sym typeface="Quicksand Bold"/>
                </a:defRPr>
              </a:lvl1pPr>
            </a:lstStyle>
            <a:p>
              <a:r>
                <a:rPr lang="en-US" sz="1266" dirty="0">
                  <a:solidFill>
                    <a:schemeClr val="bg1"/>
                  </a:solidFill>
                </a:rPr>
                <a:t>ACTIVITY</a:t>
              </a:r>
              <a:endParaRPr sz="1266" dirty="0">
                <a:solidFill>
                  <a:schemeClr val="bg1"/>
                </a:solidFill>
              </a:endParaRPr>
            </a:p>
          </p:txBody>
        </p:sp>
      </p:grpSp>
      <p:sp>
        <p:nvSpPr>
          <p:cNvPr id="3" name="Title 2"/>
          <p:cNvSpPr>
            <a:spLocks noGrp="1"/>
          </p:cNvSpPr>
          <p:nvPr>
            <p:ph type="title"/>
          </p:nvPr>
        </p:nvSpPr>
        <p:spPr>
          <a:xfrm>
            <a:off x="669727" y="359028"/>
            <a:ext cx="7804547" cy="1518047"/>
          </a:xfrm>
        </p:spPr>
        <p:txBody>
          <a:bodyPr>
            <a:normAutofit/>
          </a:bodyPr>
          <a:lstStyle/>
          <a:p>
            <a:r>
              <a:rPr lang="en-US" dirty="0"/>
              <a:t>Chart Your Course</a:t>
            </a:r>
          </a:p>
        </p:txBody>
      </p:sp>
      <p:sp>
        <p:nvSpPr>
          <p:cNvPr id="7" name="Text Placeholder 6"/>
          <p:cNvSpPr>
            <a:spLocks noGrp="1"/>
          </p:cNvSpPr>
          <p:nvPr>
            <p:ph type="body" idx="1"/>
          </p:nvPr>
        </p:nvSpPr>
        <p:spPr/>
        <p:txBody>
          <a:bodyPr>
            <a:normAutofit fontScale="92500" lnSpcReduction="20000"/>
          </a:bodyPr>
          <a:lstStyle/>
          <a:p>
            <a:r>
              <a:rPr lang="en-US" dirty="0"/>
              <a:t>What values are reflected in Best Version of You?</a:t>
            </a:r>
          </a:p>
          <a:p>
            <a:r>
              <a:rPr lang="en-US" dirty="0"/>
              <a:t>Develop a plan to live those values</a:t>
            </a:r>
            <a:r>
              <a:rPr lang="mr-IN" dirty="0"/>
              <a:t>…</a:t>
            </a:r>
            <a:r>
              <a:rPr lang="en-US" dirty="0"/>
              <a:t>.</a:t>
            </a:r>
          </a:p>
          <a:p>
            <a:pPr lvl="1"/>
            <a:r>
              <a:rPr lang="en-US" dirty="0"/>
              <a:t>Set immediate (24 hours), short-term (2 weeks), and long-term (3 months) goals</a:t>
            </a:r>
          </a:p>
          <a:p>
            <a:pPr lvl="1"/>
            <a:r>
              <a:rPr lang="en-US" dirty="0"/>
              <a:t>What obstacles may you face?  How do you overcome those obstacles?</a:t>
            </a:r>
          </a:p>
          <a:p>
            <a:pPr lvl="1"/>
            <a:r>
              <a:rPr lang="en-US" dirty="0"/>
              <a:t>Share your goal and action plan with a partner</a:t>
            </a:r>
          </a:p>
          <a:p>
            <a:pPr lvl="1"/>
            <a:endParaRPr lang="en-US" dirty="0"/>
          </a:p>
        </p:txBody>
      </p:sp>
    </p:spTree>
    <p:extLst>
      <p:ext uri="{BB962C8B-B14F-4D97-AF65-F5344CB8AC3E}">
        <p14:creationId xmlns:p14="http://schemas.microsoft.com/office/powerpoint/2010/main" val="234830747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11061</TotalTime>
  <Words>1683</Words>
  <Application>Microsoft Office PowerPoint</Application>
  <PresentationFormat>On-screen Show (4:3)</PresentationFormat>
  <Paragraphs>147</Paragraphs>
  <Slides>12</Slides>
  <Notes>11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vt:i4>
      </vt:variant>
    </vt:vector>
  </HeadingPairs>
  <TitlesOfParts>
    <vt:vector size="27" baseType="lpstr">
      <vt:lpstr>Arial</vt:lpstr>
      <vt:lpstr>Avenir Black</vt:lpstr>
      <vt:lpstr>Avenir Medium</vt:lpstr>
      <vt:lpstr>Avenir Roman</vt:lpstr>
      <vt:lpstr>Calibri</vt:lpstr>
      <vt:lpstr>Cambria</vt:lpstr>
      <vt:lpstr>Cormorant Garamond</vt:lpstr>
      <vt:lpstr>Garamond</vt:lpstr>
      <vt:lpstr>Helvetica Neue Medium</vt:lpstr>
      <vt:lpstr>Helvetica Neue Thin</vt:lpstr>
      <vt:lpstr>icomoonjill</vt:lpstr>
      <vt:lpstr>Quicksand</vt:lpstr>
      <vt:lpstr>Quicksand Bold</vt:lpstr>
      <vt:lpstr>Quicksand Regular</vt:lpstr>
      <vt:lpstr>Office Theme</vt:lpstr>
      <vt:lpstr>PowerPoint Presentation</vt:lpstr>
      <vt:lpstr>How Does Values Based Goals Help You?</vt:lpstr>
      <vt:lpstr>Define your Values: What’s the Best Version of You? </vt:lpstr>
      <vt:lpstr>Define Your Values: Best Version of You</vt:lpstr>
      <vt:lpstr>PowerPoint Presentation</vt:lpstr>
      <vt:lpstr>PowerPoint Presentation</vt:lpstr>
      <vt:lpstr>Live Your Values: Chart Your Course</vt:lpstr>
      <vt:lpstr>Live Your Values: Chart Your Course</vt:lpstr>
      <vt:lpstr>Chart Your Course</vt:lpstr>
      <vt:lpstr>Debrief</vt:lpstr>
      <vt:lpstr>Skill Review: Values-Based Goals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Force Resilience Training  First Term Airmen Course Skills</dc:title>
  <dc:creator>Jill Antonishak</dc:creator>
  <cp:lastModifiedBy>JAMES, SUZANNE L GS-12 USAF PACAF 36 WG/CVB</cp:lastModifiedBy>
  <cp:revision>12</cp:revision>
  <dcterms:created xsi:type="dcterms:W3CDTF">2019-01-21T02:35:32Z</dcterms:created>
  <dcterms:modified xsi:type="dcterms:W3CDTF">2019-05-06T03:22:14Z</dcterms:modified>
</cp:coreProperties>
</file>